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77" r:id="rId3"/>
    <p:sldId id="279" r:id="rId4"/>
    <p:sldId id="280" r:id="rId5"/>
    <p:sldId id="278" r:id="rId6"/>
    <p:sldId id="282" r:id="rId7"/>
    <p:sldId id="281" r:id="rId8"/>
    <p:sldId id="291" r:id="rId9"/>
    <p:sldId id="283" r:id="rId10"/>
    <p:sldId id="267" r:id="rId11"/>
    <p:sldId id="268" r:id="rId12"/>
    <p:sldId id="275" r:id="rId13"/>
    <p:sldId id="269" r:id="rId14"/>
    <p:sldId id="271" r:id="rId15"/>
    <p:sldId id="274" r:id="rId16"/>
    <p:sldId id="270" r:id="rId17"/>
    <p:sldId id="272" r:id="rId18"/>
    <p:sldId id="284" r:id="rId19"/>
    <p:sldId id="305" r:id="rId20"/>
    <p:sldId id="306" r:id="rId21"/>
    <p:sldId id="299" r:id="rId22"/>
    <p:sldId id="297" r:id="rId23"/>
    <p:sldId id="302" r:id="rId24"/>
    <p:sldId id="294" r:id="rId25"/>
    <p:sldId id="295" r:id="rId26"/>
    <p:sldId id="293" r:id="rId27"/>
    <p:sldId id="300" r:id="rId28"/>
    <p:sldId id="296" r:id="rId29"/>
    <p:sldId id="298" r:id="rId30"/>
    <p:sldId id="303" r:id="rId31"/>
    <p:sldId id="304" r:id="rId32"/>
    <p:sldId id="257" r:id="rId33"/>
    <p:sldId id="285" r:id="rId34"/>
    <p:sldId id="286" r:id="rId35"/>
    <p:sldId id="292" r:id="rId36"/>
    <p:sldId id="287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A4CBD7-26BB-C64A-AE9A-B39D39B73204}" v="87" dt="2019-08-22T13:03:33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ipe,Jose C" userId="a50ef572-d909-4b08-b1bb-40d8af3b78e3" providerId="ADAL" clId="{BFA4CBD7-26BB-C64A-AE9A-B39D39B73204}"/>
    <pc:docChg chg="custSel addSld modSld sldOrd">
      <pc:chgData name="Principe,Jose C" userId="a50ef572-d909-4b08-b1bb-40d8af3b78e3" providerId="ADAL" clId="{BFA4CBD7-26BB-C64A-AE9A-B39D39B73204}" dt="2019-08-22T14:44:41.214" v="287" actId="20577"/>
      <pc:docMkLst>
        <pc:docMk/>
      </pc:docMkLst>
      <pc:sldChg chg="addSp modSp ord">
        <pc:chgData name="Principe,Jose C" userId="a50ef572-d909-4b08-b1bb-40d8af3b78e3" providerId="ADAL" clId="{BFA4CBD7-26BB-C64A-AE9A-B39D39B73204}" dt="2019-08-22T12:05:29.310" v="19" actId="20577"/>
        <pc:sldMkLst>
          <pc:docMk/>
          <pc:sldMk cId="715931519" sldId="293"/>
        </pc:sldMkLst>
        <pc:spChg chg="add mod">
          <ac:chgData name="Principe,Jose C" userId="a50ef572-d909-4b08-b1bb-40d8af3b78e3" providerId="ADAL" clId="{BFA4CBD7-26BB-C64A-AE9A-B39D39B73204}" dt="2019-08-22T12:05:29.310" v="19" actId="20577"/>
          <ac:spMkLst>
            <pc:docMk/>
            <pc:sldMk cId="715931519" sldId="293"/>
            <ac:spMk id="3" creationId="{561CAE2C-A493-5D4F-B443-15B8C09513CB}"/>
          </ac:spMkLst>
        </pc:spChg>
      </pc:sldChg>
      <pc:sldChg chg="addSp modSp ord">
        <pc:chgData name="Principe,Jose C" userId="a50ef572-d909-4b08-b1bb-40d8af3b78e3" providerId="ADAL" clId="{BFA4CBD7-26BB-C64A-AE9A-B39D39B73204}" dt="2019-08-22T12:00:25.409" v="13" actId="20577"/>
        <pc:sldMkLst>
          <pc:docMk/>
          <pc:sldMk cId="804503618" sldId="294"/>
        </pc:sldMkLst>
        <pc:spChg chg="add mod">
          <ac:chgData name="Principe,Jose C" userId="a50ef572-d909-4b08-b1bb-40d8af3b78e3" providerId="ADAL" clId="{BFA4CBD7-26BB-C64A-AE9A-B39D39B73204}" dt="2019-08-22T12:00:25.409" v="13" actId="20577"/>
          <ac:spMkLst>
            <pc:docMk/>
            <pc:sldMk cId="804503618" sldId="294"/>
            <ac:spMk id="2" creationId="{FF21F325-8EEC-6D45-8D17-7B1D501AC8AC}"/>
          </ac:spMkLst>
        </pc:spChg>
      </pc:sldChg>
      <pc:sldChg chg="addSp modSp">
        <pc:chgData name="Principe,Jose C" userId="a50ef572-d909-4b08-b1bb-40d8af3b78e3" providerId="ADAL" clId="{BFA4CBD7-26BB-C64A-AE9A-B39D39B73204}" dt="2019-08-22T14:44:41.214" v="287" actId="20577"/>
        <pc:sldMkLst>
          <pc:docMk/>
          <pc:sldMk cId="710901650" sldId="295"/>
        </pc:sldMkLst>
        <pc:spChg chg="add mod">
          <ac:chgData name="Principe,Jose C" userId="a50ef572-d909-4b08-b1bb-40d8af3b78e3" providerId="ADAL" clId="{BFA4CBD7-26BB-C64A-AE9A-B39D39B73204}" dt="2019-08-22T12:01:35.545" v="16" actId="20577"/>
          <ac:spMkLst>
            <pc:docMk/>
            <pc:sldMk cId="710901650" sldId="295"/>
            <ac:spMk id="3" creationId="{EF1415E0-BB12-0F48-9954-77B52B1153EA}"/>
          </ac:spMkLst>
        </pc:spChg>
        <pc:spChg chg="mod">
          <ac:chgData name="Principe,Jose C" userId="a50ef572-d909-4b08-b1bb-40d8af3b78e3" providerId="ADAL" clId="{BFA4CBD7-26BB-C64A-AE9A-B39D39B73204}" dt="2019-08-22T14:44:41.214" v="287" actId="20577"/>
          <ac:spMkLst>
            <pc:docMk/>
            <pc:sldMk cId="710901650" sldId="295"/>
            <ac:spMk id="48130" creationId="{00000000-0000-0000-0000-000000000000}"/>
          </ac:spMkLst>
        </pc:spChg>
      </pc:sldChg>
      <pc:sldChg chg="addSp modSp">
        <pc:chgData name="Principe,Jose C" userId="a50ef572-d909-4b08-b1bb-40d8af3b78e3" providerId="ADAL" clId="{BFA4CBD7-26BB-C64A-AE9A-B39D39B73204}" dt="2019-08-22T12:08:59.528" v="59" actId="20577"/>
        <pc:sldMkLst>
          <pc:docMk/>
          <pc:sldMk cId="1399624583" sldId="296"/>
        </pc:sldMkLst>
        <pc:spChg chg="add mod">
          <ac:chgData name="Principe,Jose C" userId="a50ef572-d909-4b08-b1bb-40d8af3b78e3" providerId="ADAL" clId="{BFA4CBD7-26BB-C64A-AE9A-B39D39B73204}" dt="2019-08-22T12:08:59.528" v="59" actId="20577"/>
          <ac:spMkLst>
            <pc:docMk/>
            <pc:sldMk cId="1399624583" sldId="296"/>
            <ac:spMk id="2" creationId="{38ADD7ED-7574-9040-8580-9B22FA5E2ABD}"/>
          </ac:spMkLst>
        </pc:spChg>
      </pc:sldChg>
      <pc:sldChg chg="addSp modSp">
        <pc:chgData name="Principe,Jose C" userId="a50ef572-d909-4b08-b1bb-40d8af3b78e3" providerId="ADAL" clId="{BFA4CBD7-26BB-C64A-AE9A-B39D39B73204}" dt="2019-08-22T12:10:32.624" v="72" actId="20577"/>
        <pc:sldMkLst>
          <pc:docMk/>
          <pc:sldMk cId="3160568178" sldId="298"/>
        </pc:sldMkLst>
        <pc:spChg chg="add mod">
          <ac:chgData name="Principe,Jose C" userId="a50ef572-d909-4b08-b1bb-40d8af3b78e3" providerId="ADAL" clId="{BFA4CBD7-26BB-C64A-AE9A-B39D39B73204}" dt="2019-08-22T12:10:32.624" v="72" actId="20577"/>
          <ac:spMkLst>
            <pc:docMk/>
            <pc:sldMk cId="3160568178" sldId="298"/>
            <ac:spMk id="2" creationId="{1A35BEF3-7697-CF4C-9B8F-62327014D34A}"/>
          </ac:spMkLst>
        </pc:spChg>
      </pc:sldChg>
      <pc:sldChg chg="addSp modSp">
        <pc:chgData name="Principe,Jose C" userId="a50ef572-d909-4b08-b1bb-40d8af3b78e3" providerId="ADAL" clId="{BFA4CBD7-26BB-C64A-AE9A-B39D39B73204}" dt="2019-08-22T11:56:18.045" v="7"/>
        <pc:sldMkLst>
          <pc:docMk/>
          <pc:sldMk cId="3578656252" sldId="299"/>
        </pc:sldMkLst>
        <pc:spChg chg="add mod">
          <ac:chgData name="Principe,Jose C" userId="a50ef572-d909-4b08-b1bb-40d8af3b78e3" providerId="ADAL" clId="{BFA4CBD7-26BB-C64A-AE9A-B39D39B73204}" dt="2019-08-22T11:56:18.045" v="7"/>
          <ac:spMkLst>
            <pc:docMk/>
            <pc:sldMk cId="3578656252" sldId="299"/>
            <ac:spMk id="2" creationId="{799A0484-3577-2D4D-9DE7-75A8A960987D}"/>
          </ac:spMkLst>
        </pc:spChg>
      </pc:sldChg>
      <pc:sldChg chg="addSp modSp">
        <pc:chgData name="Principe,Jose C" userId="a50ef572-d909-4b08-b1bb-40d8af3b78e3" providerId="ADAL" clId="{BFA4CBD7-26BB-C64A-AE9A-B39D39B73204}" dt="2019-08-22T12:06:45.611" v="22" actId="20577"/>
        <pc:sldMkLst>
          <pc:docMk/>
          <pc:sldMk cId="875443105" sldId="300"/>
        </pc:sldMkLst>
        <pc:spChg chg="add mod">
          <ac:chgData name="Principe,Jose C" userId="a50ef572-d909-4b08-b1bb-40d8af3b78e3" providerId="ADAL" clId="{BFA4CBD7-26BB-C64A-AE9A-B39D39B73204}" dt="2019-08-22T12:06:45.611" v="22" actId="20577"/>
          <ac:spMkLst>
            <pc:docMk/>
            <pc:sldMk cId="875443105" sldId="300"/>
            <ac:spMk id="3" creationId="{3E8D8F82-1204-4E4E-98FA-3E9919156723}"/>
          </ac:spMkLst>
        </pc:spChg>
      </pc:sldChg>
      <pc:sldChg chg="addSp modSp ord">
        <pc:chgData name="Principe,Jose C" userId="a50ef572-d909-4b08-b1bb-40d8af3b78e3" providerId="ADAL" clId="{BFA4CBD7-26BB-C64A-AE9A-B39D39B73204}" dt="2019-08-22T11:59:30.267" v="10" actId="20577"/>
        <pc:sldMkLst>
          <pc:docMk/>
          <pc:sldMk cId="2062516358" sldId="302"/>
        </pc:sldMkLst>
        <pc:spChg chg="add mod">
          <ac:chgData name="Principe,Jose C" userId="a50ef572-d909-4b08-b1bb-40d8af3b78e3" providerId="ADAL" clId="{BFA4CBD7-26BB-C64A-AE9A-B39D39B73204}" dt="2019-08-22T11:59:30.267" v="10" actId="20577"/>
          <ac:spMkLst>
            <pc:docMk/>
            <pc:sldMk cId="2062516358" sldId="302"/>
            <ac:spMk id="2" creationId="{5DFFB857-4B54-6245-8724-4BCECC648EB3}"/>
          </ac:spMkLst>
        </pc:spChg>
      </pc:sldChg>
      <pc:sldChg chg="addSp modSp">
        <pc:chgData name="Principe,Jose C" userId="a50ef572-d909-4b08-b1bb-40d8af3b78e3" providerId="ADAL" clId="{BFA4CBD7-26BB-C64A-AE9A-B39D39B73204}" dt="2019-08-22T12:12:07.077" v="75" actId="20577"/>
        <pc:sldMkLst>
          <pc:docMk/>
          <pc:sldMk cId="2175939146" sldId="303"/>
        </pc:sldMkLst>
        <pc:spChg chg="add mod">
          <ac:chgData name="Principe,Jose C" userId="a50ef572-d909-4b08-b1bb-40d8af3b78e3" providerId="ADAL" clId="{BFA4CBD7-26BB-C64A-AE9A-B39D39B73204}" dt="2019-08-22T12:12:07.077" v="75" actId="20577"/>
          <ac:spMkLst>
            <pc:docMk/>
            <pc:sldMk cId="2175939146" sldId="303"/>
            <ac:spMk id="3" creationId="{9DFD7B82-2162-364A-A596-41707B4D5000}"/>
          </ac:spMkLst>
        </pc:spChg>
      </pc:sldChg>
      <pc:sldChg chg="addSp modSp">
        <pc:chgData name="Principe,Jose C" userId="a50ef572-d909-4b08-b1bb-40d8af3b78e3" providerId="ADAL" clId="{BFA4CBD7-26BB-C64A-AE9A-B39D39B73204}" dt="2019-08-22T12:13:04.138" v="77"/>
        <pc:sldMkLst>
          <pc:docMk/>
          <pc:sldMk cId="555962597" sldId="304"/>
        </pc:sldMkLst>
        <pc:spChg chg="add mod">
          <ac:chgData name="Principe,Jose C" userId="a50ef572-d909-4b08-b1bb-40d8af3b78e3" providerId="ADAL" clId="{BFA4CBD7-26BB-C64A-AE9A-B39D39B73204}" dt="2019-08-22T12:13:04.138" v="77"/>
          <ac:spMkLst>
            <pc:docMk/>
            <pc:sldMk cId="555962597" sldId="304"/>
            <ac:spMk id="2" creationId="{89EF110E-6106-8D44-A706-53035B80E6FF}"/>
          </ac:spMkLst>
        </pc:spChg>
      </pc:sldChg>
      <pc:sldChg chg="addSp modSp">
        <pc:chgData name="Principe,Jose C" userId="a50ef572-d909-4b08-b1bb-40d8af3b78e3" providerId="ADAL" clId="{BFA4CBD7-26BB-C64A-AE9A-B39D39B73204}" dt="2019-08-22T11:36:39.663" v="5"/>
        <pc:sldMkLst>
          <pc:docMk/>
          <pc:sldMk cId="3355372933" sldId="305"/>
        </pc:sldMkLst>
        <pc:spChg chg="add mod">
          <ac:chgData name="Principe,Jose C" userId="a50ef572-d909-4b08-b1bb-40d8af3b78e3" providerId="ADAL" clId="{BFA4CBD7-26BB-C64A-AE9A-B39D39B73204}" dt="2019-08-22T11:36:39.663" v="5"/>
          <ac:spMkLst>
            <pc:docMk/>
            <pc:sldMk cId="3355372933" sldId="305"/>
            <ac:spMk id="3" creationId="{CD968959-4AC6-FE42-B9DA-CD2725D8D584}"/>
          </ac:spMkLst>
        </pc:spChg>
      </pc:sldChg>
      <pc:sldChg chg="addSp delSp modSp add">
        <pc:chgData name="Principe,Jose C" userId="a50ef572-d909-4b08-b1bb-40d8af3b78e3" providerId="ADAL" clId="{BFA4CBD7-26BB-C64A-AE9A-B39D39B73204}" dt="2019-08-22T13:06:43.278" v="282" actId="20577"/>
        <pc:sldMkLst>
          <pc:docMk/>
          <pc:sldMk cId="4158220036" sldId="306"/>
        </pc:sldMkLst>
        <pc:spChg chg="mod">
          <ac:chgData name="Principe,Jose C" userId="a50ef572-d909-4b08-b1bb-40d8af3b78e3" providerId="ADAL" clId="{BFA4CBD7-26BB-C64A-AE9A-B39D39B73204}" dt="2019-08-22T13:03:55.271" v="219" actId="20577"/>
          <ac:spMkLst>
            <pc:docMk/>
            <pc:sldMk cId="4158220036" sldId="306"/>
            <ac:spMk id="3" creationId="{CD968959-4AC6-FE42-B9DA-CD2725D8D584}"/>
          </ac:spMkLst>
        </pc:spChg>
        <pc:spChg chg="mod">
          <ac:chgData name="Principe,Jose C" userId="a50ef572-d909-4b08-b1bb-40d8af3b78e3" providerId="ADAL" clId="{BFA4CBD7-26BB-C64A-AE9A-B39D39B73204}" dt="2019-08-22T13:06:43.278" v="282" actId="20577"/>
          <ac:spMkLst>
            <pc:docMk/>
            <pc:sldMk cId="4158220036" sldId="306"/>
            <ac:spMk id="7" creationId="{3BAD7A59-3B01-6F41-8496-BE80EA39DEFB}"/>
          </ac:spMkLst>
        </pc:spChg>
        <pc:spChg chg="mod">
          <ac:chgData name="Principe,Jose C" userId="a50ef572-d909-4b08-b1bb-40d8af3b78e3" providerId="ADAL" clId="{BFA4CBD7-26BB-C64A-AE9A-B39D39B73204}" dt="2019-08-22T13:00:53.702" v="176" actId="20577"/>
          <ac:spMkLst>
            <pc:docMk/>
            <pc:sldMk cId="4158220036" sldId="306"/>
            <ac:spMk id="33793" creationId="{00000000-0000-0000-0000-000000000000}"/>
          </ac:spMkLst>
        </pc:spChg>
        <pc:picChg chg="del">
          <ac:chgData name="Principe,Jose C" userId="a50ef572-d909-4b08-b1bb-40d8af3b78e3" providerId="ADAL" clId="{BFA4CBD7-26BB-C64A-AE9A-B39D39B73204}" dt="2019-08-22T12:59:57.023" v="113" actId="478"/>
          <ac:picMkLst>
            <pc:docMk/>
            <pc:sldMk cId="4158220036" sldId="306"/>
            <ac:picMk id="2" creationId="{68C3466A-5B77-BE4D-B54E-4C1CAF09681E}"/>
          </ac:picMkLst>
        </pc:picChg>
        <pc:picChg chg="add mod">
          <ac:chgData name="Principe,Jose C" userId="a50ef572-d909-4b08-b1bb-40d8af3b78e3" providerId="ADAL" clId="{BFA4CBD7-26BB-C64A-AE9A-B39D39B73204}" dt="2019-08-22T13:00:00.503" v="114" actId="1076"/>
          <ac:picMkLst>
            <pc:docMk/>
            <pc:sldMk cId="4158220036" sldId="306"/>
            <ac:picMk id="4" creationId="{B2B249AF-A6E4-BF42-AA62-F68E595297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80193-B2C7-E144-8A6A-C791222E6139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94856-D91E-F246-8394-1EAFBAEF5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4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F82F9AD-D709-6E44-B812-8C32B8171940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8959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0AADABBF-328F-C542-9D24-F0E4E647D88A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25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02F4E4C4-B395-F546-9A6B-7D229A7B9367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78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64939E38-1261-A640-B931-CE37D1387FDA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409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2A7AB76-FDB1-BF44-8C56-06E3CDA81F76}" type="slidenum">
              <a:rPr lang="en-US" altLang="en-US">
                <a:latin typeface="Arial" charset="0"/>
                <a:ea typeface="MS PGothic" charset="-128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en-US">
              <a:latin typeface="Arial" charset="0"/>
              <a:ea typeface="MS PGothic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solidFill>
                  <a:srgbClr val="336699"/>
                </a:solidFill>
                <a:latin typeface="Times New Roman" charset="0"/>
                <a:ea typeface="ＭＳ Ｐゴシック" charset="-128"/>
              </a:rPr>
              <a:t>These meetings, along with the 1948 publication of Norbert Wiener's book titled 'Cybernetics,' served to lay the groundwork for the development of cybernetics as we know it today.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3716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C67A0162-3B25-A045-BFF5-9C6B0944592C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450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6A692D8-B1A0-8844-B06D-C92C3DE1576F}" type="slidenum">
              <a:rPr lang="en-US" altLang="en-US">
                <a:latin typeface="Arial" charset="0"/>
                <a:ea typeface="MS PGothic" charset="-128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en-US">
              <a:latin typeface="Arial" charset="0"/>
              <a:ea typeface="MS PGothic" charset="-128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solidFill>
                  <a:srgbClr val="336699"/>
                </a:solidFill>
                <a:latin typeface="Times New Roman" charset="0"/>
                <a:ea typeface="ＭＳ Ｐゴシック" charset="-128"/>
              </a:rPr>
              <a:t>These meetings, along with the 1948 publication of Norbert Wiener's book titled 'Cybernetics,' served to lay the groundwork for the development of cybernetics as we know it today.</a:t>
            </a:r>
          </a:p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7596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02F4E4C4-B395-F546-9A6B-7D229A7B9367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15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8A24849-2BA7-DD45-A329-7CF9F647B278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33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02F4E4C4-B395-F546-9A6B-7D229A7B9367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8404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9840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8522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7267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F82F9AD-D709-6E44-B812-8C32B8171940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768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0448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999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3646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2097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172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257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59013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0860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380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006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F82F9AD-D709-6E44-B812-8C32B8171940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0085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FE5E0CC6-D0CE-2F43-9F28-5D62C9DE0EA8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00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94856-D91E-F246-8394-1EAFBAEF54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1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F82F9AD-D709-6E44-B812-8C32B8171940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774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F82F9AD-D709-6E44-B812-8C32B8171940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488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F82F9AD-D709-6E44-B812-8C32B8171940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4008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F82F9AD-D709-6E44-B812-8C32B8171940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462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F82F9AD-D709-6E44-B812-8C32B8171940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4998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44F760D7-2DD3-5A49-9CDF-48D244B91AAE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40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3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9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5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6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9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8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1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29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6DDDD-D069-BC41-9D1D-FCB3E2787377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6EF8E-BE54-A049-AFA1-F43F6EFC9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1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Brief </a:t>
            </a:r>
            <a:r>
              <a:rPr lang="en-US" dirty="0"/>
              <a:t>History of Neural Network Field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56551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Jose C. Principe, Ph.D.</a:t>
            </a:r>
          </a:p>
          <a:p>
            <a:r>
              <a:rPr lang="en-US" dirty="0"/>
              <a:t>Distinguished Professor of ECE</a:t>
            </a:r>
          </a:p>
          <a:p>
            <a:r>
              <a:rPr lang="en-US" dirty="0" err="1"/>
              <a:t>Eckis</a:t>
            </a:r>
            <a:r>
              <a:rPr lang="en-US" dirty="0"/>
              <a:t> Professor, </a:t>
            </a:r>
          </a:p>
          <a:p>
            <a:r>
              <a:rPr lang="en-US" dirty="0"/>
              <a:t>University of Florida, Gainesville</a:t>
            </a:r>
          </a:p>
          <a:p>
            <a:r>
              <a:rPr lang="en-US" dirty="0" err="1"/>
              <a:t>principe@cnel.ufl.edu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43396" y="6385810"/>
            <a:ext cx="723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Disclaimer: All pictures where downloaded from publicly available websites</a:t>
            </a:r>
          </a:p>
        </p:txBody>
      </p:sp>
    </p:spTree>
    <p:extLst>
      <p:ext uri="{BB962C8B-B14F-4D97-AF65-F5344CB8AC3E}">
        <p14:creationId xmlns:p14="http://schemas.microsoft.com/office/powerpoint/2010/main" val="537910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4911" y="212725"/>
            <a:ext cx="11842230" cy="9144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dirty="0">
                <a:latin typeface="Arial" charset="0"/>
                <a:ea typeface="ＭＳ Ｐゴシック" charset="-128"/>
              </a:rPr>
              <a:t>Master Slave Tools: The Dawn of a New Era</a:t>
            </a:r>
            <a:br>
              <a:rPr lang="en-US" altLang="en-US" sz="4000" dirty="0">
                <a:latin typeface="Arial" charset="0"/>
                <a:ea typeface="ＭＳ Ｐゴシック" charset="-128"/>
              </a:rPr>
            </a:br>
            <a:endParaRPr lang="en-US" altLang="en-US" sz="4000" dirty="0">
              <a:latin typeface="Arial" charset="0"/>
              <a:ea typeface="ＭＳ Ｐゴシック" charset="-128"/>
            </a:endParaRPr>
          </a:p>
        </p:txBody>
      </p:sp>
      <p:pic>
        <p:nvPicPr>
          <p:cNvPr id="35842" name="Picture 4" descr="s32"/>
          <p:cNvPicPr>
            <a:picLocks noChangeAspect="1" noChangeArrowheads="1"/>
          </p:cNvPicPr>
          <p:nvPr/>
        </p:nvPicPr>
        <p:blipFill>
          <a:blip r:embed="rId3">
            <a:lum bright="3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64" y="2154238"/>
            <a:ext cx="5189537" cy="3459162"/>
          </a:xfrm>
          <a:prstGeom prst="rect">
            <a:avLst/>
          </a:prstGeom>
          <a:noFill/>
          <a:ln w="57150" cmpd="thinThick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3" name="Text Box 5"/>
          <p:cNvSpPr txBox="1">
            <a:spLocks noChangeArrowheads="1"/>
          </p:cNvSpPr>
          <p:nvPr/>
        </p:nvSpPr>
        <p:spPr bwMode="auto">
          <a:xfrm>
            <a:off x="2432051" y="1304926"/>
            <a:ext cx="4803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>
                <a:latin typeface="Arial" charset="0"/>
              </a:rPr>
              <a:t>The anti-aircraft fire control 1941</a:t>
            </a:r>
          </a:p>
        </p:txBody>
      </p:sp>
      <p:sp>
        <p:nvSpPr>
          <p:cNvPr id="35844" name="Text Box 7"/>
          <p:cNvSpPr txBox="1">
            <a:spLocks noChangeArrowheads="1"/>
          </p:cNvSpPr>
          <p:nvPr/>
        </p:nvSpPr>
        <p:spPr bwMode="auto">
          <a:xfrm>
            <a:off x="2449514" y="5894389"/>
            <a:ext cx="77803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>
                <a:latin typeface="Arial" charset="0"/>
              </a:rPr>
              <a:t>Machine could automatically track a target and predict</a:t>
            </a:r>
          </a:p>
          <a:p>
            <a:pPr eaLnBrk="1" hangingPunct="1">
              <a:buFontTx/>
              <a:buNone/>
            </a:pPr>
            <a:r>
              <a:rPr lang="en-US" altLang="en-US" sz="2400">
                <a:latin typeface="Arial" charset="0"/>
              </a:rPr>
              <a:t>its position in the future (Norbert Wiener/Julian Bigelow)</a:t>
            </a:r>
          </a:p>
        </p:txBody>
      </p:sp>
    </p:spTree>
    <p:extLst>
      <p:ext uri="{BB962C8B-B14F-4D97-AF65-F5344CB8AC3E}">
        <p14:creationId xmlns:p14="http://schemas.microsoft.com/office/powerpoint/2010/main" val="7117860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 idx="4294967295"/>
          </p:nvPr>
        </p:nvSpPr>
        <p:spPr>
          <a:xfrm>
            <a:off x="1524000" y="236538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>
                <a:latin typeface="Arial" charset="0"/>
                <a:ea typeface="ＭＳ Ｐゴシック" charset="-128"/>
              </a:rPr>
              <a:t>After The War…</a:t>
            </a:r>
            <a:br>
              <a:rPr lang="en-US" altLang="en-US" sz="4000" dirty="0">
                <a:latin typeface="Arial" charset="0"/>
                <a:ea typeface="ＭＳ Ｐゴシック" charset="-128"/>
              </a:rPr>
            </a:br>
            <a:r>
              <a:rPr lang="en-US" altLang="en-US" sz="4000" dirty="0">
                <a:latin typeface="Arial" charset="0"/>
                <a:ea typeface="ＭＳ Ｐゴシック" charset="-128"/>
              </a:rPr>
              <a:t>Josiah Macy Foundation Meetings </a:t>
            </a:r>
            <a:r>
              <a:rPr lang="en-US" altLang="en-US" sz="2400" dirty="0">
                <a:latin typeface="Arial" charset="0"/>
                <a:ea typeface="ＭＳ Ｐゴシック" charset="-128"/>
              </a:rPr>
              <a:t>(1946-53) </a:t>
            </a:r>
            <a:endParaRPr lang="en-US" altLang="en-US" sz="4000" dirty="0">
              <a:latin typeface="Arial" charset="0"/>
              <a:ea typeface="ＭＳ Ｐゴシック" charset="-128"/>
            </a:endParaRPr>
          </a:p>
        </p:txBody>
      </p:sp>
      <p:pic>
        <p:nvPicPr>
          <p:cNvPr id="37890" name="Content Placeholder 4" descr="screen-capture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39" b="-5139"/>
          <a:stretch>
            <a:fillRect/>
          </a:stretch>
        </p:blipFill>
        <p:spPr>
          <a:xfrm>
            <a:off x="5157788" y="1766889"/>
            <a:ext cx="5510212" cy="2916237"/>
          </a:xfrm>
        </p:spPr>
      </p:pic>
      <p:sp>
        <p:nvSpPr>
          <p:cNvPr id="37891" name="TextBox 5"/>
          <p:cNvSpPr txBox="1">
            <a:spLocks noChangeArrowheads="1"/>
          </p:cNvSpPr>
          <p:nvPr/>
        </p:nvSpPr>
        <p:spPr bwMode="auto">
          <a:xfrm>
            <a:off x="1573918" y="1704976"/>
            <a:ext cx="25146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charset="0"/>
                <a:ea typeface="MS PGothic" charset="-128"/>
              </a:rPr>
              <a:t>Participants: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2000" dirty="0">
                <a:latin typeface="Arial" charset="0"/>
                <a:ea typeface="MS PGothic" charset="-128"/>
              </a:rPr>
              <a:t>McCulloch (Chair)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charset="0"/>
                <a:ea typeface="MS PGothic" charset="-128"/>
              </a:rPr>
              <a:t>Wiener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charset="0"/>
                <a:ea typeface="MS PGothic" charset="-128"/>
              </a:rPr>
              <a:t>Von Neumann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charset="0"/>
                <a:ea typeface="MS PGothic" charset="-128"/>
              </a:rPr>
              <a:t>Pitts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charset="0"/>
                <a:ea typeface="MS PGothic" charset="-128"/>
              </a:rPr>
              <a:t>Shannon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charset="0"/>
                <a:ea typeface="MS PGothic" charset="-128"/>
              </a:rPr>
              <a:t>Margaret Mead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charset="0"/>
              <a:ea typeface="MS PGothic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charset="0"/>
              <a:ea typeface="MS PGothic" charset="-128"/>
            </a:endParaRPr>
          </a:p>
        </p:txBody>
      </p:sp>
      <p:sp>
        <p:nvSpPr>
          <p:cNvPr id="37892" name="Rectangle 3"/>
          <p:cNvSpPr>
            <a:spLocks noChangeArrowheads="1"/>
          </p:cNvSpPr>
          <p:nvPr/>
        </p:nvSpPr>
        <p:spPr bwMode="auto">
          <a:xfrm>
            <a:off x="2352676" y="4205288"/>
            <a:ext cx="8315325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692150" indent="-347663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buFontTx/>
              <a:buBlip>
                <a:blip r:embed="rId4"/>
              </a:buBlip>
            </a:pPr>
            <a:r>
              <a:rPr lang="en-US" altLang="en-US" sz="2400">
                <a:latin typeface="Arial" charset="0"/>
              </a:rPr>
              <a:t>Ideas from:</a:t>
            </a:r>
          </a:p>
          <a:p>
            <a:pPr lvl="1" eaLnBrk="1" hangingPunct="1">
              <a:buClr>
                <a:schemeClr val="accent2"/>
              </a:buClr>
              <a:buFont typeface="Wingdings" charset="2"/>
              <a:buBlip>
                <a:blip r:embed="rId5"/>
              </a:buBlip>
            </a:pPr>
            <a:r>
              <a:rPr lang="en-US" altLang="en-US" sz="2000">
                <a:latin typeface="Arial" charset="0"/>
              </a:rPr>
              <a:t>Living organisms</a:t>
            </a:r>
          </a:p>
          <a:p>
            <a:pPr lvl="1" eaLnBrk="1" hangingPunct="1">
              <a:buClr>
                <a:schemeClr val="accent2"/>
              </a:buClr>
              <a:buFont typeface="Wingdings" charset="2"/>
              <a:buBlip>
                <a:blip r:embed="rId5"/>
              </a:buBlip>
            </a:pPr>
            <a:r>
              <a:rPr lang="en-US" altLang="en-US" sz="2000">
                <a:latin typeface="Arial" charset="0"/>
              </a:rPr>
              <a:t>Control and communication devices</a:t>
            </a:r>
          </a:p>
          <a:p>
            <a:pPr lvl="1" eaLnBrk="1" hangingPunct="1">
              <a:buClr>
                <a:schemeClr val="accent2"/>
              </a:buClr>
              <a:buFont typeface="Wingdings" charset="2"/>
              <a:buBlip>
                <a:blip r:embed="rId5"/>
              </a:buBlip>
            </a:pPr>
            <a:r>
              <a:rPr lang="en-US" altLang="en-US" sz="2000">
                <a:latin typeface="Arial" charset="0"/>
              </a:rPr>
              <a:t>Human society</a:t>
            </a:r>
          </a:p>
          <a:p>
            <a:pPr eaLnBrk="1" hangingPunct="1">
              <a:buFontTx/>
              <a:buBlip>
                <a:blip r:embed="rId4"/>
              </a:buBlip>
            </a:pPr>
            <a:r>
              <a:rPr lang="en-US" altLang="en-US" sz="2400">
                <a:latin typeface="Arial" charset="0"/>
              </a:rPr>
              <a:t>Focus on:</a:t>
            </a:r>
          </a:p>
          <a:p>
            <a:pPr lvl="1" eaLnBrk="1" hangingPunct="1">
              <a:buClr>
                <a:schemeClr val="accent2"/>
              </a:buClr>
              <a:buFont typeface="Wingdings" charset="2"/>
              <a:buBlip>
                <a:blip r:embed="rId5"/>
              </a:buBlip>
            </a:pPr>
            <a:r>
              <a:rPr lang="en-US" altLang="en-US" sz="2000">
                <a:latin typeface="Arial" charset="0"/>
              </a:rPr>
              <a:t>Information, feedback, control= cybernetics</a:t>
            </a:r>
          </a:p>
          <a:p>
            <a:pPr lvl="1" eaLnBrk="1" hangingPunct="1">
              <a:buClr>
                <a:schemeClr val="accent2"/>
              </a:buClr>
              <a:buFont typeface="Wingdings" charset="2"/>
              <a:buBlip>
                <a:blip r:embed="rId5"/>
              </a:buBlip>
            </a:pPr>
            <a:endParaRPr lang="en-US" altLang="en-US" sz="2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1302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7075" y="288925"/>
            <a:ext cx="777240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+mj-ea"/>
                <a:cs typeface="+mj-cs"/>
              </a:rPr>
              <a:t>Warren McCulloch</a:t>
            </a:r>
            <a:br>
              <a:rPr lang="en-US" dirty="0">
                <a:latin typeface="Arial" charset="0"/>
                <a:ea typeface="+mj-ea"/>
                <a:cs typeface="+mj-cs"/>
              </a:rPr>
            </a:br>
            <a:r>
              <a:rPr lang="en-US" dirty="0">
                <a:latin typeface="Arial" charset="0"/>
                <a:ea typeface="+mj-ea"/>
                <a:cs typeface="+mj-cs"/>
              </a:rPr>
              <a:t> </a:t>
            </a:r>
            <a:r>
              <a:rPr lang="en-US" dirty="0">
                <a:latin typeface="Arial" charset="0"/>
              </a:rPr>
              <a:t>Neurophysiologist</a:t>
            </a:r>
            <a:r>
              <a:rPr lang="en-US" dirty="0">
                <a:latin typeface="Arial" charset="0"/>
                <a:ea typeface="+mj-ea"/>
                <a:cs typeface="+mj-cs"/>
              </a:rPr>
              <a:t>  </a:t>
            </a:r>
            <a:br>
              <a:rPr lang="en-US" dirty="0">
                <a:latin typeface="Arial" charset="0"/>
                <a:ea typeface="+mj-ea"/>
                <a:cs typeface="+mj-cs"/>
              </a:rPr>
            </a:br>
            <a:r>
              <a:rPr lang="en-US" sz="2200" dirty="0">
                <a:latin typeface="Arial" charset="0"/>
                <a:ea typeface="+mj-ea"/>
                <a:cs typeface="+mj-cs"/>
              </a:rPr>
              <a:t>(1943)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5754688" cy="3890962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latin typeface="Arial" charset="0"/>
                <a:ea typeface="ＭＳ Ｐゴシック" charset="-128"/>
              </a:rPr>
              <a:t>Implementation of Turing Machines in brain like components (McCulloch-Pitts units)</a:t>
            </a:r>
            <a:endParaRPr lang="en-US" altLang="ja-JP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r>
              <a:rPr lang="en-US" altLang="en-US" sz="2200" dirty="0">
                <a:latin typeface="Arial" charset="0"/>
                <a:ea typeface="ＭＳ Ｐゴシック" charset="-128"/>
              </a:rPr>
              <a:t>Started the neural network revolution</a:t>
            </a:r>
          </a:p>
          <a:p>
            <a:pPr eaLnBrk="1" hangingPunct="1"/>
            <a:r>
              <a:rPr lang="en-US" altLang="en-US" sz="2200" dirty="0">
                <a:latin typeface="Arial" charset="0"/>
                <a:ea typeface="ＭＳ Ｐゴシック" charset="-128"/>
              </a:rPr>
              <a:t>Cybernetics</a:t>
            </a:r>
          </a:p>
          <a:p>
            <a:pPr eaLnBrk="1" hangingPunct="1"/>
            <a:r>
              <a:rPr lang="en-US" altLang="en-US" sz="2200" dirty="0">
                <a:latin typeface="Arial" charset="0"/>
                <a:ea typeface="ＭＳ Ｐゴシック" charset="-128"/>
              </a:rPr>
              <a:t>Book: Embodiments of Mind , MIT Press 1965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2251075" y="5629275"/>
            <a:ext cx="8153400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1800" dirty="0">
                <a:latin typeface="Arial" charset="0"/>
                <a:ea typeface="MS PGothic" charset="-128"/>
              </a:rPr>
              <a:t>McCulloch W., Pitts W.,"A Logical Calculus of the Ideas Immanent in Nervous Activity" Bulletin of Mathematical Biophysics Vol 5, pp 115–133, 1943</a:t>
            </a:r>
            <a:endParaRPr lang="en-CA" altLang="en-US" sz="1800" dirty="0">
              <a:latin typeface="Arial" charset="0"/>
              <a:ea typeface="MS PGothic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225" y="288925"/>
            <a:ext cx="27305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367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4" descr="s63"/>
          <p:cNvPicPr>
            <a:picLocks noChangeAspect="1" noChangeArrowheads="1"/>
          </p:cNvPicPr>
          <p:nvPr/>
        </p:nvPicPr>
        <p:blipFill>
          <a:blip r:embed="rId3">
            <a:lum bright="18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708" y="1414463"/>
            <a:ext cx="3119437" cy="4705350"/>
          </a:xfrm>
          <a:prstGeom prst="rect">
            <a:avLst/>
          </a:prstGeom>
          <a:noFill/>
          <a:ln w="57150" cmpd="thinThick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0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978025" y="141289"/>
            <a:ext cx="7772400" cy="833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>
                <a:latin typeface="Arial" charset="0"/>
                <a:ea typeface="ＭＳ Ｐゴシック" charset="-128"/>
              </a:rPr>
              <a:t> Norbert Wiener –Mathematician </a:t>
            </a:r>
            <a:r>
              <a:rPr lang="en-US" altLang="en-US" sz="2300">
                <a:latin typeface="Arial" charset="0"/>
                <a:ea typeface="ＭＳ Ｐゴシック" charset="-128"/>
              </a:rPr>
              <a:t>Cybernetics (1948)</a:t>
            </a:r>
            <a:endParaRPr lang="en-US" altLang="en-US" sz="4000">
              <a:latin typeface="Arial" charset="0"/>
              <a:ea typeface="ＭＳ Ｐゴシック" charset="-128"/>
            </a:endParaRPr>
          </a:p>
        </p:txBody>
      </p:sp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5867400" y="1676401"/>
            <a:ext cx="39195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  <a:ea typeface="MS PGothic" charset="-128"/>
              </a:rPr>
              <a:t>Wiener believed that there were mathematical principles that explained human behavior</a:t>
            </a:r>
          </a:p>
        </p:txBody>
      </p:sp>
      <p:sp>
        <p:nvSpPr>
          <p:cNvPr id="39940" name="Rectangle 3"/>
          <p:cNvSpPr txBox="1">
            <a:spLocks noChangeArrowheads="1"/>
          </p:cNvSpPr>
          <p:nvPr/>
        </p:nvSpPr>
        <p:spPr bwMode="auto">
          <a:xfrm>
            <a:off x="5486400" y="2819400"/>
            <a:ext cx="4876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692150" indent="-347663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987425" indent="-293688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buClr>
                <a:schemeClr val="tx2"/>
              </a:buClr>
              <a:buSzPct val="70000"/>
              <a:buFont typeface="Wingdings" charset="2"/>
              <a:buChar char="l"/>
            </a:pPr>
            <a:r>
              <a:rPr lang="en-US" altLang="en-US" sz="2400">
                <a:latin typeface="Arial" charset="0"/>
                <a:ea typeface="MS PGothic" charset="-128"/>
              </a:rPr>
              <a:t>Systems that have goals</a:t>
            </a:r>
          </a:p>
          <a:p>
            <a:pPr lvl="1">
              <a:buClr>
                <a:schemeClr val="accent2"/>
              </a:buClr>
              <a:buSzPct val="70000"/>
              <a:buFont typeface="Wingdings" charset="2"/>
              <a:buChar char="l"/>
            </a:pPr>
            <a:r>
              <a:rPr lang="en-US" altLang="en-US" sz="2000">
                <a:latin typeface="Arial" charset="0"/>
                <a:ea typeface="MS PGothic" charset="-128"/>
              </a:rPr>
              <a:t>Using circular </a:t>
            </a:r>
            <a:r>
              <a:rPr lang="ja-JP" altLang="en-US" sz="2000">
                <a:latin typeface="Arial" charset="0"/>
                <a:ea typeface="MS PGothic" charset="-128"/>
              </a:rPr>
              <a:t>“</a:t>
            </a:r>
            <a:r>
              <a:rPr lang="en-US" altLang="ja-JP" sz="2000">
                <a:latin typeface="Arial" charset="0"/>
                <a:ea typeface="MS PGothic" charset="-128"/>
              </a:rPr>
              <a:t>feedback</a:t>
            </a:r>
            <a:r>
              <a:rPr lang="ja-JP" altLang="en-US" sz="2000">
                <a:latin typeface="Arial" charset="0"/>
                <a:ea typeface="MS PGothic" charset="-128"/>
              </a:rPr>
              <a:t>”</a:t>
            </a:r>
            <a:r>
              <a:rPr lang="en-US" altLang="ja-JP" sz="2000">
                <a:latin typeface="Arial" charset="0"/>
                <a:ea typeface="MS PGothic" charset="-128"/>
              </a:rPr>
              <a:t> loops of </a:t>
            </a:r>
          </a:p>
          <a:p>
            <a:pPr lvl="2">
              <a:buClr>
                <a:schemeClr val="accent1"/>
              </a:buClr>
              <a:buSzPct val="70000"/>
              <a:buFont typeface="Wingdings" charset="2"/>
              <a:buChar char="l"/>
            </a:pPr>
            <a:r>
              <a:rPr lang="en-US" altLang="en-US" sz="1800">
                <a:latin typeface="Arial" charset="0"/>
                <a:ea typeface="MS PGothic" charset="-128"/>
              </a:rPr>
              <a:t>sensing</a:t>
            </a:r>
            <a:r>
              <a:rPr lang="en-US" altLang="en-US" sz="1800">
                <a:latin typeface="Arial" charset="0"/>
                <a:ea typeface="MS PGothic" charset="-128"/>
                <a:sym typeface="Wingdings" charset="2"/>
              </a:rPr>
              <a:t></a:t>
            </a:r>
            <a:r>
              <a:rPr lang="en-US" altLang="en-US" sz="1800">
                <a:latin typeface="Arial" charset="0"/>
                <a:ea typeface="MS PGothic" charset="-128"/>
              </a:rPr>
              <a:t>comparing with goals </a:t>
            </a:r>
            <a:r>
              <a:rPr lang="en-US" altLang="en-US" sz="1800">
                <a:latin typeface="Arial" charset="0"/>
                <a:ea typeface="MS PGothic" charset="-128"/>
                <a:sym typeface="Wingdings" charset="2"/>
              </a:rPr>
              <a:t>action</a:t>
            </a:r>
            <a:r>
              <a:rPr lang="en-US" altLang="en-US" sz="1800">
                <a:latin typeface="Arial" charset="0"/>
                <a:ea typeface="MS PGothic" charset="-128"/>
              </a:rPr>
              <a:t> </a:t>
            </a:r>
            <a:r>
              <a:rPr lang="en-US" altLang="en-US" sz="1800">
                <a:latin typeface="Arial" charset="0"/>
                <a:ea typeface="MS PGothic" charset="-128"/>
                <a:sym typeface="Wingdings" charset="2"/>
              </a:rPr>
              <a:t> sensing …</a:t>
            </a:r>
          </a:p>
          <a:p>
            <a:pPr lvl="1">
              <a:buClr>
                <a:schemeClr val="accent2"/>
              </a:buClr>
              <a:buSzPct val="70000"/>
              <a:buFont typeface="Wingdings" charset="2"/>
              <a:buChar char="l"/>
            </a:pPr>
            <a:endParaRPr lang="en-US" altLang="en-US" sz="2000">
              <a:latin typeface="Arial" charset="0"/>
              <a:ea typeface="MS PGothic" charset="-128"/>
            </a:endParaRPr>
          </a:p>
          <a:p>
            <a:pPr lvl="1">
              <a:buClr>
                <a:schemeClr val="accent2"/>
              </a:buClr>
              <a:buSzPct val="70000"/>
              <a:buFont typeface="Wingdings" charset="2"/>
              <a:buChar char="l"/>
            </a:pPr>
            <a:r>
              <a:rPr lang="en-US" altLang="en-US" sz="2000">
                <a:latin typeface="Arial" charset="0"/>
                <a:ea typeface="MS PGothic" charset="-128"/>
              </a:rPr>
              <a:t>Understand human interaction to design computer interaction</a:t>
            </a:r>
          </a:p>
        </p:txBody>
      </p:sp>
    </p:spTree>
    <p:extLst>
      <p:ext uri="{BB962C8B-B14F-4D97-AF65-F5344CB8AC3E}">
        <p14:creationId xmlns:p14="http://schemas.microsoft.com/office/powerpoint/2010/main" val="24637426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41289"/>
            <a:ext cx="9144000" cy="833437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4000">
                <a:latin typeface="Arial" charset="0"/>
                <a:ea typeface="ＭＳ Ｐゴシック" charset="-128"/>
              </a:rPr>
              <a:t> John von Neumann–Mathematician Inventor of Digital Computer </a:t>
            </a:r>
            <a:r>
              <a:rPr lang="en-US" altLang="en-US" sz="2800">
                <a:latin typeface="Arial" charset="0"/>
                <a:ea typeface="ＭＳ Ｐゴシック" charset="-128"/>
              </a:rPr>
              <a:t>(1952)</a:t>
            </a:r>
            <a:r>
              <a:rPr lang="en-US" altLang="en-US" sz="2000">
                <a:latin typeface="Arial" charset="0"/>
                <a:ea typeface="ＭＳ Ｐゴシック" charset="-128"/>
              </a:rPr>
              <a:t> </a:t>
            </a:r>
            <a:endParaRPr lang="en-US" altLang="en-US" sz="4000">
              <a:latin typeface="Arial" charset="0"/>
              <a:ea typeface="ＭＳ Ｐゴシック" charset="-128"/>
            </a:endParaRPr>
          </a:p>
        </p:txBody>
      </p:sp>
      <p:sp>
        <p:nvSpPr>
          <p:cNvPr id="15364" name="Rectangle 3"/>
          <p:cNvSpPr txBox="1">
            <a:spLocks noChangeArrowheads="1"/>
          </p:cNvSpPr>
          <p:nvPr/>
        </p:nvSpPr>
        <p:spPr bwMode="auto">
          <a:xfrm>
            <a:off x="5572126" y="1600200"/>
            <a:ext cx="50958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692150" indent="-347663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87425" indent="-29368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charset="0"/>
              <a:buChar char="l"/>
              <a:defRPr/>
            </a:pPr>
            <a:r>
              <a:rPr lang="en-US" dirty="0">
                <a:latin typeface="Arial" charset="0"/>
                <a:ea typeface="MS PGothic" charset="0"/>
                <a:cs typeface="MS PGothic" charset="0"/>
              </a:rPr>
              <a:t>Implementation of Turing machine in digital hardware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0000"/>
              <a:buFont typeface="Wingdings" charset="0"/>
              <a:buChar char="l"/>
              <a:defRPr/>
            </a:pPr>
            <a:r>
              <a:rPr lang="en-US" dirty="0">
                <a:latin typeface="Arial" charset="0"/>
                <a:ea typeface="MS PGothic" charset="0"/>
                <a:cs typeface="MS PGothic" charset="0"/>
              </a:rPr>
              <a:t>Studies on complex automata made from unreliable parts</a:t>
            </a:r>
          </a:p>
          <a:p>
            <a:pPr marL="0" inden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sz="1800" dirty="0">
              <a:latin typeface="Arial" charset="0"/>
              <a:ea typeface="MS PGothic" charset="0"/>
              <a:cs typeface="MS PGothic" charset="0"/>
            </a:endParaRPr>
          </a:p>
          <a:p>
            <a:pPr marL="0" inden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dirty="0">
                <a:latin typeface="Arial" charset="0"/>
                <a:ea typeface="MS PGothic" charset="0"/>
                <a:cs typeface="MS PGothic" charset="0"/>
              </a:rPr>
              <a:t>Quote from 1951</a:t>
            </a:r>
          </a:p>
          <a:p>
            <a:pPr marL="0" inden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sz="2000" i="1" dirty="0">
                <a:latin typeface="Arial" charset="0"/>
                <a:ea typeface="MS PGothic" charset="0"/>
                <a:cs typeface="MS PGothic" charset="0"/>
              </a:rPr>
              <a:t>A new, essential logic, theory is called for in order to understand the high complexity automata and in particular the central nervous system. It may be however that in this process</a:t>
            </a:r>
            <a:r>
              <a:rPr 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MS PGothic" charset="0"/>
                <a:cs typeface="MS PGothic" charset="0"/>
              </a:rPr>
              <a:t>, logic will have to undergo a </a:t>
            </a:r>
            <a:r>
              <a:rPr lang="en-US" sz="20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MS PGothic" charset="0"/>
                <a:cs typeface="MS PGothic" charset="0"/>
              </a:rPr>
              <a:t>pseudomorphosis</a:t>
            </a:r>
            <a:r>
              <a:rPr lang="en-US" sz="20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MS PGothic" charset="0"/>
                <a:cs typeface="MS PGothic" charset="0"/>
              </a:rPr>
              <a:t> to neurology to a much greater extent than the reverse</a:t>
            </a:r>
            <a:r>
              <a:rPr lang="en-US" sz="2000" i="1" dirty="0">
                <a:latin typeface="Arial" charset="0"/>
                <a:ea typeface="MS PGothic" charset="0"/>
                <a:cs typeface="MS PGothic" charset="0"/>
              </a:rPr>
              <a:t>.  </a:t>
            </a:r>
          </a:p>
          <a:p>
            <a:pPr marL="0" inden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dirty="0"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4403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73" y="1465263"/>
            <a:ext cx="383540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67293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7075" y="288925"/>
            <a:ext cx="777240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+mj-ea"/>
                <a:cs typeface="+mj-cs"/>
              </a:rPr>
              <a:t>Claude Shannon</a:t>
            </a:r>
            <a:br>
              <a:rPr lang="en-US" dirty="0">
                <a:latin typeface="Arial" charset="0"/>
                <a:ea typeface="+mj-ea"/>
                <a:cs typeface="+mj-cs"/>
              </a:rPr>
            </a:br>
            <a:r>
              <a:rPr lang="en-US" dirty="0">
                <a:latin typeface="Arial" charset="0"/>
                <a:ea typeface="+mj-ea"/>
                <a:cs typeface="+mj-cs"/>
              </a:rPr>
              <a:t> Electrical Eng.  </a:t>
            </a:r>
            <a:br>
              <a:rPr lang="en-US" dirty="0">
                <a:latin typeface="Arial" charset="0"/>
                <a:ea typeface="+mj-ea"/>
                <a:cs typeface="+mj-cs"/>
              </a:rPr>
            </a:br>
            <a:r>
              <a:rPr lang="en-US" sz="2200" dirty="0">
                <a:latin typeface="Arial" charset="0"/>
                <a:ea typeface="+mj-ea"/>
                <a:cs typeface="+mj-cs"/>
              </a:rPr>
              <a:t>(1948)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5754688" cy="3890962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latin typeface="Arial" charset="0"/>
                <a:ea typeface="ＭＳ Ｐゴシック" charset="-128"/>
              </a:rPr>
              <a:t>Invented Information theory, so he is the father of the information age!</a:t>
            </a:r>
          </a:p>
          <a:p>
            <a:pPr eaLnBrk="1" hangingPunct="1"/>
            <a:r>
              <a:rPr lang="en-US" altLang="en-US" sz="2200" dirty="0">
                <a:latin typeface="Arial" charset="0"/>
                <a:ea typeface="ＭＳ Ｐゴシック" charset="-128"/>
              </a:rPr>
              <a:t>New branch of statistics </a:t>
            </a:r>
          </a:p>
          <a:p>
            <a:pPr eaLnBrk="1" hangingPunct="1"/>
            <a:r>
              <a:rPr lang="en-US" altLang="en-US" sz="2200" dirty="0">
                <a:latin typeface="Arial" charset="0"/>
                <a:ea typeface="ＭＳ Ｐゴシック" charset="-128"/>
              </a:rPr>
              <a:t>Optimal design of communication systems to achieve error bounds in arbitrary channels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2251075" y="5629275"/>
            <a:ext cx="8153400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1800" dirty="0">
                <a:latin typeface="Arial" charset="0"/>
                <a:ea typeface="MS PGothic" charset="-128"/>
              </a:rPr>
              <a:t> Claude E. Shannon: A Mathematical Theory of Communication, Bell System Technical Journal, Vol. 27, pp. 379–423, 623–656, 1948.</a:t>
            </a:r>
            <a:endParaRPr lang="en-CA" altLang="en-US" sz="1800" dirty="0">
              <a:latin typeface="Arial" charset="0"/>
              <a:ea typeface="MS PGothic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125" y="637450"/>
            <a:ext cx="2476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9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71675" y="28892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+mj-ea"/>
                <a:cs typeface="+mj-cs"/>
              </a:rPr>
              <a:t>W.G. Walter</a:t>
            </a:r>
            <a:br>
              <a:rPr lang="en-US" dirty="0">
                <a:latin typeface="Arial" charset="0"/>
                <a:ea typeface="+mj-ea"/>
                <a:cs typeface="+mj-cs"/>
              </a:rPr>
            </a:br>
            <a:r>
              <a:rPr lang="en-US" dirty="0">
                <a:latin typeface="Arial" charset="0"/>
                <a:ea typeface="+mj-ea"/>
                <a:cs typeface="+mj-cs"/>
              </a:rPr>
              <a:t>Neurophysiologist and Roboticist </a:t>
            </a:r>
            <a:r>
              <a:rPr lang="en-US" sz="2400" dirty="0">
                <a:latin typeface="Arial" charset="0"/>
              </a:rPr>
              <a:t>(1950)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1" y="1890713"/>
            <a:ext cx="5470525" cy="3890962"/>
          </a:xfrm>
        </p:spPr>
        <p:txBody>
          <a:bodyPr/>
          <a:lstStyle/>
          <a:p>
            <a:pPr eaLnBrk="1" hangingPunct="1"/>
            <a:r>
              <a:rPr lang="en-US" altLang="en-US" sz="2200">
                <a:latin typeface="Arial" charset="0"/>
                <a:ea typeface="ＭＳ Ｐゴシック" charset="-128"/>
              </a:rPr>
              <a:t>Neurologist who did computer analysis of EEG with Fourier analyzers</a:t>
            </a:r>
          </a:p>
          <a:p>
            <a:pPr eaLnBrk="1" hangingPunct="1"/>
            <a:endParaRPr lang="en-US" altLang="en-US" sz="220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en-US" sz="2200">
                <a:latin typeface="Arial" charset="0"/>
                <a:ea typeface="ＭＳ Ｐゴシック" charset="-128"/>
              </a:rPr>
              <a:t>Bristol Turtoise, autonomous robots  with sensors that would explore the environment and seek light to recharge their solar cell batteries</a:t>
            </a:r>
          </a:p>
          <a:p>
            <a:pPr eaLnBrk="1" hangingPunct="1"/>
            <a:endParaRPr lang="en-US" altLang="en-US" sz="220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en-US" sz="2200">
                <a:latin typeface="Arial" charset="0"/>
                <a:ea typeface="ＭＳ Ｐゴシック" charset="-128"/>
              </a:rPr>
              <a:t>Seven postulates for autonomous behavior</a:t>
            </a:r>
          </a:p>
        </p:txBody>
      </p:sp>
      <p:pic>
        <p:nvPicPr>
          <p:cNvPr id="419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38" y="1603376"/>
            <a:ext cx="280035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 Box 3"/>
          <p:cNvSpPr txBox="1">
            <a:spLocks noChangeArrowheads="1"/>
          </p:cNvSpPr>
          <p:nvPr/>
        </p:nvSpPr>
        <p:spPr bwMode="auto">
          <a:xfrm>
            <a:off x="2270125" y="5629276"/>
            <a:ext cx="8153400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charset="0"/>
                <a:ea typeface="MS PGothic" charset="-128"/>
              </a:rPr>
              <a:t> </a:t>
            </a:r>
            <a:r>
              <a:rPr lang="en-CA" altLang="en-US" sz="1800">
                <a:latin typeface="Arial" charset="0"/>
                <a:ea typeface="MS PGothic" charset="-128"/>
              </a:rPr>
              <a:t>Walter W.G. The living brain , 1953</a:t>
            </a:r>
          </a:p>
        </p:txBody>
      </p:sp>
    </p:spTree>
    <p:extLst>
      <p:ext uri="{BB962C8B-B14F-4D97-AF65-F5344CB8AC3E}">
        <p14:creationId xmlns:p14="http://schemas.microsoft.com/office/powerpoint/2010/main" val="46344706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7075" y="288925"/>
            <a:ext cx="777240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+mj-ea"/>
                <a:cs typeface="+mj-cs"/>
              </a:rPr>
              <a:t>Jo C. R. </a:t>
            </a:r>
            <a:r>
              <a:rPr lang="en-US" dirty="0" err="1">
                <a:latin typeface="Arial" charset="0"/>
                <a:ea typeface="+mj-ea"/>
                <a:cs typeface="+mj-cs"/>
              </a:rPr>
              <a:t>Licklider</a:t>
            </a:r>
            <a:br>
              <a:rPr lang="en-US" dirty="0">
                <a:latin typeface="Arial" charset="0"/>
                <a:ea typeface="+mj-ea"/>
                <a:cs typeface="+mj-cs"/>
              </a:rPr>
            </a:br>
            <a:r>
              <a:rPr lang="en-US" dirty="0">
                <a:latin typeface="Arial" charset="0"/>
                <a:ea typeface="+mj-ea"/>
                <a:cs typeface="+mj-cs"/>
              </a:rPr>
              <a:t> Psychologist  (1960)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5754688" cy="3890962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latin typeface="Arial" charset="0"/>
                <a:ea typeface="ＭＳ Ｐゴシック" charset="-128"/>
              </a:rPr>
              <a:t>Internet pioneer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en-US" sz="2200" dirty="0">
                <a:latin typeface="Arial" charset="0"/>
                <a:ea typeface="ＭＳ Ｐゴシック" charset="-128"/>
              </a:rPr>
              <a:t>Postulated </a:t>
            </a:r>
            <a:r>
              <a:rPr lang="ja-JP" altLang="en-US" sz="2200" dirty="0">
                <a:latin typeface="Arial" charset="0"/>
                <a:ea typeface="ＭＳ Ｐゴシック" charset="-128"/>
              </a:rPr>
              <a:t>“</a:t>
            </a:r>
            <a:r>
              <a:rPr lang="en-US" altLang="ja-JP" sz="2200" dirty="0">
                <a:latin typeface="Arial" charset="0"/>
                <a:ea typeface="ＭＳ Ｐゴシック" charset="-128"/>
              </a:rPr>
              <a:t>man-computer symbiosis</a:t>
            </a:r>
            <a:r>
              <a:rPr lang="ja-JP" altLang="en-US" sz="2200" dirty="0">
                <a:latin typeface="Arial" charset="0"/>
                <a:ea typeface="ＭＳ Ｐゴシック" charset="-128"/>
              </a:rPr>
              <a:t>”</a:t>
            </a:r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en-US" sz="2200" dirty="0">
                <a:latin typeface="Arial" charset="0"/>
                <a:ea typeface="ＭＳ Ｐゴシック" charset="-128"/>
              </a:rPr>
              <a:t>Tightly coupling human brains</a:t>
            </a:r>
            <a:br>
              <a:rPr lang="en-US" altLang="en-US" sz="2200" dirty="0">
                <a:latin typeface="Arial" charset="0"/>
                <a:ea typeface="ＭＳ Ｐゴシック" charset="-128"/>
              </a:rPr>
            </a:br>
            <a:r>
              <a:rPr lang="en-US" altLang="en-US" sz="2200" dirty="0">
                <a:latin typeface="Arial" charset="0"/>
                <a:ea typeface="ＭＳ Ｐゴシック" charset="-128"/>
              </a:rPr>
              <a:t>and computing machines</a:t>
            </a:r>
            <a:br>
              <a:rPr lang="en-US" altLang="en-US" sz="2200" dirty="0">
                <a:latin typeface="Arial" charset="0"/>
                <a:ea typeface="ＭＳ Ｐゴシック" charset="-128"/>
              </a:rPr>
            </a:br>
            <a:r>
              <a:rPr lang="en-US" altLang="en-US" sz="2200" dirty="0">
                <a:latin typeface="Arial" charset="0"/>
                <a:ea typeface="ＭＳ Ｐゴシック" charset="-128"/>
              </a:rPr>
              <a:t>to revolutionize information handling</a:t>
            </a:r>
          </a:p>
          <a:p>
            <a:pPr eaLnBrk="1" hangingPunct="1"/>
            <a:r>
              <a:rPr lang="en-US" altLang="en-US" sz="2200" dirty="0">
                <a:latin typeface="Arial" charset="0"/>
                <a:ea typeface="ＭＳ Ｐゴシック" charset="-128"/>
              </a:rPr>
              <a:t>Concept of a </a:t>
            </a:r>
            <a:r>
              <a:rPr lang="ja-JP" altLang="en-US" sz="2200" dirty="0">
                <a:latin typeface="Arial" charset="0"/>
                <a:ea typeface="ＭＳ Ｐゴシック" charset="-128"/>
              </a:rPr>
              <a:t>“</a:t>
            </a:r>
            <a:r>
              <a:rPr lang="en-US" altLang="ja-JP" sz="2200" dirty="0">
                <a:latin typeface="Arial" charset="0"/>
                <a:ea typeface="ＭＳ Ｐゴシック" charset="-128"/>
              </a:rPr>
              <a:t>dialogue</a:t>
            </a:r>
            <a:r>
              <a:rPr lang="ja-JP" altLang="en-US" sz="2200" dirty="0">
                <a:latin typeface="Arial" charset="0"/>
                <a:ea typeface="ＭＳ Ｐゴシック" charset="-128"/>
              </a:rPr>
              <a:t>”</a:t>
            </a:r>
            <a:r>
              <a:rPr lang="en-US" altLang="ja-JP" sz="2200" dirty="0">
                <a:latin typeface="Arial" charset="0"/>
                <a:ea typeface="ＭＳ Ｐゴシック" charset="-128"/>
              </a:rPr>
              <a:t> and </a:t>
            </a:r>
            <a:r>
              <a:rPr lang="ja-JP" altLang="en-US" sz="2200" dirty="0">
                <a:latin typeface="Arial" charset="0"/>
                <a:ea typeface="ＭＳ Ｐゴシック" charset="-128"/>
              </a:rPr>
              <a:t>“</a:t>
            </a:r>
            <a:r>
              <a:rPr lang="en-US" altLang="ja-JP" sz="2200" dirty="0">
                <a:latin typeface="Arial" charset="0"/>
                <a:ea typeface="ＭＳ Ｐゴシック" charset="-128"/>
              </a:rPr>
              <a:t>partnership</a:t>
            </a:r>
            <a:r>
              <a:rPr lang="ja-JP" altLang="en-US" sz="2200" dirty="0">
                <a:latin typeface="Arial" charset="0"/>
                <a:ea typeface="ＭＳ Ｐゴシック" charset="-128"/>
              </a:rPr>
              <a:t>”</a:t>
            </a:r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46083" name="Picture 4" descr="Licklider_portrait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8714" y="2046289"/>
            <a:ext cx="1919287" cy="2865437"/>
          </a:xfrm>
          <a:noFill/>
        </p:spPr>
      </p:pic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2251075" y="5629275"/>
            <a:ext cx="8153400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charset="0"/>
                <a:ea typeface="MS PGothic" charset="-128"/>
              </a:rPr>
              <a:t> </a:t>
            </a:r>
            <a:r>
              <a:rPr lang="en-CA" altLang="en-US" sz="1800">
                <a:latin typeface="Arial" charset="0"/>
                <a:ea typeface="MS PGothic" charset="-128"/>
              </a:rPr>
              <a:t>Licklider, J. C. R., Man-computer symbiosis, </a:t>
            </a:r>
            <a:r>
              <a:rPr lang="en-CA" altLang="en-US" sz="1800" i="1">
                <a:latin typeface="Arial" charset="0"/>
                <a:ea typeface="MS PGothic" charset="-128"/>
              </a:rPr>
              <a:t>IRE Transactions on Human Factors in Electronics</a:t>
            </a:r>
            <a:r>
              <a:rPr lang="en-CA" altLang="en-US" sz="1800">
                <a:latin typeface="Arial" charset="0"/>
                <a:ea typeface="MS PGothic" charset="-128"/>
              </a:rPr>
              <a:t>, </a:t>
            </a:r>
            <a:r>
              <a:rPr lang="en-CA" altLang="en-US" sz="1800" i="1">
                <a:latin typeface="Arial" charset="0"/>
                <a:ea typeface="MS PGothic" charset="-128"/>
              </a:rPr>
              <a:t>HFE-1</a:t>
            </a:r>
            <a:r>
              <a:rPr lang="en-CA" altLang="en-US" sz="1800">
                <a:latin typeface="Arial" charset="0"/>
                <a:ea typeface="MS PGothic" charset="-128"/>
              </a:rPr>
              <a:t>, 1960, 4-11.</a:t>
            </a:r>
          </a:p>
        </p:txBody>
      </p:sp>
    </p:spTree>
    <p:extLst>
      <p:ext uri="{BB962C8B-B14F-4D97-AF65-F5344CB8AC3E}">
        <p14:creationId xmlns:p14="http://schemas.microsoft.com/office/powerpoint/2010/main" val="107757589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</a:rPr>
              <a:t>Frank Rosenblatt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Psychologist</a:t>
            </a:r>
            <a:r>
              <a:rPr lang="en-US" dirty="0">
                <a:latin typeface="Arial" charset="0"/>
                <a:ea typeface="+mj-ea"/>
                <a:cs typeface="+mj-cs"/>
              </a:rPr>
              <a:t> </a:t>
            </a:r>
            <a:r>
              <a:rPr lang="en-US" sz="2400" dirty="0">
                <a:latin typeface="Arial" charset="0"/>
              </a:rPr>
              <a:t>(1956)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277193" cy="38909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Invented the Perceptron, 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The first learning machine that could generalize</a:t>
            </a:r>
          </a:p>
          <a:p>
            <a:pPr eaLnBrk="1" hangingPunct="1"/>
            <a:endParaRPr lang="en-US" altLang="ja-JP" sz="2200" dirty="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Proof of convergence 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1336675" y="5572901"/>
            <a:ext cx="8153400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sz="1800" dirty="0"/>
              <a:t>Rosenblatt F., Principles of </a:t>
            </a:r>
            <a:r>
              <a:rPr lang="en-US" sz="1800" dirty="0" err="1"/>
              <a:t>Neurodynamics</a:t>
            </a:r>
            <a:r>
              <a:rPr lang="en-US" sz="1800" dirty="0"/>
              <a:t>: </a:t>
            </a:r>
            <a:r>
              <a:rPr lang="en-US" sz="1800" dirty="0" err="1"/>
              <a:t>Perceptrons</a:t>
            </a:r>
            <a:r>
              <a:rPr lang="en-US" sz="1800" dirty="0"/>
              <a:t> and the Theory of Brain Mechanisms", Spartan Books 1962</a:t>
            </a:r>
            <a:r>
              <a:rPr lang="en-CA" altLang="en-US" sz="1800" dirty="0">
                <a:latin typeface="Arial" charset="0"/>
                <a:ea typeface="MS PGothic" charset="-128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64" y="1179487"/>
            <a:ext cx="5489152" cy="252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738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</a:rPr>
              <a:t>Donald O. Hebb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Psychologist (1949)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C3466A-5B77-BE4D-B54E-4C1CAF09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0"/>
            <a:ext cx="2476500" cy="32766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BAD7A59-3B01-6F41-8496-BE80EA39DEFB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1890713"/>
            <a:ext cx="4277193" cy="3890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200" dirty="0">
                <a:latin typeface="Arial" charset="0"/>
                <a:ea typeface="ＭＳ Ｐゴシック" charset="-128"/>
              </a:rPr>
              <a:t>Propose the Hebbian learning rule, for synaptic plasticity</a:t>
            </a:r>
          </a:p>
          <a:p>
            <a:r>
              <a:rPr lang="en-US" altLang="ja-JP" sz="2200" dirty="0">
                <a:latin typeface="Arial" charset="0"/>
                <a:ea typeface="ＭＳ Ｐゴシック" charset="-128"/>
              </a:rPr>
              <a:t>Still the only widely accepted learning rule in computational neuroscience</a:t>
            </a:r>
          </a:p>
          <a:p>
            <a:endParaRPr lang="en-US" altLang="en-US" sz="2200" dirty="0">
              <a:latin typeface="Arial" charset="0"/>
              <a:ea typeface="ＭＳ Ｐゴシック" charset="-128"/>
            </a:endParaRPr>
          </a:p>
          <a:p>
            <a:endParaRPr lang="en-US" altLang="en-US" sz="2200" dirty="0">
              <a:latin typeface="Arial" charset="0"/>
              <a:ea typeface="ＭＳ Ｐゴシック" charset="-128"/>
            </a:endParaRPr>
          </a:p>
          <a:p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68959-4AC6-FE42-B9DA-CD2725D8D584}"/>
              </a:ext>
            </a:extLst>
          </p:cNvPr>
          <p:cNvSpPr txBox="1"/>
          <p:nvPr/>
        </p:nvSpPr>
        <p:spPr>
          <a:xfrm>
            <a:off x="1397876" y="5034455"/>
            <a:ext cx="101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Hebb, D. O. (1949). The Organization of Behavior: A Neuropsychological Theory. New York: Wiley and Sons.</a:t>
            </a:r>
          </a:p>
        </p:txBody>
      </p:sp>
    </p:spTree>
    <p:extLst>
      <p:ext uri="{BB962C8B-B14F-4D97-AF65-F5344CB8AC3E}">
        <p14:creationId xmlns:p14="http://schemas.microsoft.com/office/powerpoint/2010/main" val="335537293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882" y="188330"/>
            <a:ext cx="11692328" cy="80102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latin typeface="Arial" charset="0"/>
                <a:ea typeface="ＭＳ Ｐゴシック" charset="-128"/>
              </a:rPr>
              <a:t>Humans and their Impressive Technologies</a:t>
            </a:r>
            <a:br>
              <a:rPr lang="en-US" altLang="en-US" sz="4000" dirty="0">
                <a:latin typeface="Arial" charset="0"/>
              </a:rPr>
            </a:br>
            <a:endParaRPr lang="en-US" altLang="en-US" sz="4000" dirty="0">
              <a:latin typeface="Arial" charset="0"/>
              <a:ea typeface="ＭＳ Ｐゴシック" charset="-128"/>
            </a:endParaRPr>
          </a:p>
        </p:txBody>
      </p:sp>
      <p:pic>
        <p:nvPicPr>
          <p:cNvPr id="33794" name="Picture 4" descr="s5"/>
          <p:cNvPicPr>
            <a:picLocks noChangeAspect="1" noChangeArrowheads="1"/>
          </p:cNvPicPr>
          <p:nvPr/>
        </p:nvPicPr>
        <p:blipFill>
          <a:blip r:embed="rId3">
            <a:lum bright="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52" y="2484238"/>
            <a:ext cx="2716212" cy="4040188"/>
          </a:xfrm>
          <a:prstGeom prst="rect">
            <a:avLst/>
          </a:prstGeom>
          <a:noFill/>
          <a:ln w="57150" cmpd="thinThick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276" y="2402308"/>
            <a:ext cx="5453862" cy="33268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65956" y="6025914"/>
            <a:ext cx="349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i7 Core ~ 1.4 billion transistors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9588" y="98935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Mostly a Master-Slave Relationship</a:t>
            </a:r>
          </a:p>
          <a:p>
            <a:r>
              <a:rPr lang="en-US" dirty="0"/>
              <a:t>Trend is towards Brain Centric Technologies</a:t>
            </a:r>
            <a:endParaRPr lang="is-IS" dirty="0"/>
          </a:p>
          <a:p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82108085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</a:rPr>
              <a:t>Marvin Minsky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Cognitive Scientist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BAD7A59-3B01-6F41-8496-BE80EA39DEFB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1890713"/>
            <a:ext cx="4277193" cy="3890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200" dirty="0">
                <a:latin typeface="Arial" charset="0"/>
                <a:ea typeface="ＭＳ Ｐゴシック" charset="-128"/>
              </a:rPr>
              <a:t>One of the pioneers of Artificial Intelligence</a:t>
            </a:r>
          </a:p>
          <a:p>
            <a:r>
              <a:rPr lang="en-US" altLang="ja-JP" sz="2200" dirty="0">
                <a:latin typeface="Arial" charset="0"/>
                <a:ea typeface="ＭＳ Ｐゴシック" charset="-128"/>
              </a:rPr>
              <a:t>Interested in Expert Systems</a:t>
            </a:r>
          </a:p>
          <a:p>
            <a:r>
              <a:rPr lang="en-US" altLang="ja-JP" sz="2200" dirty="0">
                <a:latin typeface="Arial" charset="0"/>
                <a:ea typeface="ＭＳ Ｐゴシック" charset="-128"/>
              </a:rPr>
              <a:t>Very influential in AI</a:t>
            </a:r>
          </a:p>
          <a:p>
            <a:endParaRPr lang="en-US" altLang="en-US" sz="2200" dirty="0">
              <a:latin typeface="Arial" charset="0"/>
              <a:ea typeface="ＭＳ Ｐゴシック" charset="-128"/>
            </a:endParaRPr>
          </a:p>
          <a:p>
            <a:endParaRPr lang="en-US" altLang="en-US" sz="2200" dirty="0">
              <a:latin typeface="Arial" charset="0"/>
              <a:ea typeface="ＭＳ Ｐゴシック" charset="-128"/>
            </a:endParaRPr>
          </a:p>
          <a:p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68959-4AC6-FE42-B9DA-CD2725D8D584}"/>
              </a:ext>
            </a:extLst>
          </p:cNvPr>
          <p:cNvSpPr txBox="1"/>
          <p:nvPr/>
        </p:nvSpPr>
        <p:spPr>
          <a:xfrm>
            <a:off x="1397876" y="5034455"/>
            <a:ext cx="98604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Papert</a:t>
            </a:r>
            <a:r>
              <a:rPr lang="en-US" dirty="0"/>
              <a:t>, Seymour; Minsky, Marvin Lee (1988). </a:t>
            </a:r>
            <a:r>
              <a:rPr lang="en-US" dirty="0" err="1"/>
              <a:t>Perceptrons</a:t>
            </a:r>
            <a:r>
              <a:rPr lang="en-US" dirty="0"/>
              <a:t>: an introduction to computational geometry.</a:t>
            </a:r>
          </a:p>
          <a:p>
            <a:r>
              <a:rPr lang="en-US" dirty="0"/>
              <a:t> Cambridge, Massachusetts: MIT Press. </a:t>
            </a:r>
          </a:p>
          <a:p>
            <a:r>
              <a:rPr lang="en-US" dirty="0"/>
              <a:t>Minsky, Marvin Lee (1986). The Society of Mind. New York: Simon and Schuster.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249AF-A6E4-BF42-AA62-F68E5952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0"/>
            <a:ext cx="2844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2003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</a:rPr>
              <a:t>Bernard </a:t>
            </a:r>
            <a:r>
              <a:rPr lang="en-US" dirty="0" err="1">
                <a:latin typeface="Arial" charset="0"/>
              </a:rPr>
              <a:t>Widrow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Electrical Engineer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r>
              <a:rPr lang="en-US" altLang="ja-JP" sz="2200" dirty="0">
                <a:latin typeface="Arial" charset="0"/>
                <a:ea typeface="ＭＳ Ｐゴシック" charset="-128"/>
              </a:rPr>
              <a:t>Inventor of the LMS (least mean square) algorithm and the father of adaptive signal processing. </a:t>
            </a:r>
          </a:p>
          <a:p>
            <a:r>
              <a:rPr lang="en-US" altLang="ja-JP" sz="2200" dirty="0">
                <a:latin typeface="Arial" charset="0"/>
                <a:ea typeface="ＭＳ Ｐゴシック" charset="-128"/>
              </a:rPr>
              <a:t>Widely applied in modems (channel equalization)</a:t>
            </a:r>
          </a:p>
          <a:p>
            <a:r>
              <a:rPr lang="en-US" altLang="ja-JP" sz="2200" dirty="0">
                <a:latin typeface="Arial" charset="0"/>
                <a:ea typeface="ＭＳ Ｐゴシック" charset="-128"/>
              </a:rPr>
              <a:t>Work on ADALINE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DBD9D-45F2-C04F-98F1-0DABE196B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0"/>
            <a:ext cx="3810000" cy="213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9A0484-3577-2D4D-9DE7-75A8A960987D}"/>
              </a:ext>
            </a:extLst>
          </p:cNvPr>
          <p:cNvSpPr txBox="1"/>
          <p:nvPr/>
        </p:nvSpPr>
        <p:spPr>
          <a:xfrm>
            <a:off x="1429407" y="4866290"/>
            <a:ext cx="9470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1985 B. </a:t>
            </a:r>
            <a:r>
              <a:rPr lang="en-US" dirty="0" err="1"/>
              <a:t>Widrow</a:t>
            </a:r>
            <a:r>
              <a:rPr lang="en-US" dirty="0"/>
              <a:t> and S. D. Stearns. Adaptive Signal Processing. New Jersey: Prentice-Hall, Inc., 1985.</a:t>
            </a:r>
          </a:p>
          <a:p>
            <a:r>
              <a:rPr lang="en-US" dirty="0"/>
              <a:t>1994 B. </a:t>
            </a:r>
            <a:r>
              <a:rPr lang="en-US" dirty="0" err="1"/>
              <a:t>Widrow</a:t>
            </a:r>
            <a:r>
              <a:rPr lang="en-US" dirty="0"/>
              <a:t> and E. </a:t>
            </a:r>
            <a:r>
              <a:rPr lang="en-US" dirty="0" err="1"/>
              <a:t>Walach</a:t>
            </a:r>
            <a:r>
              <a:rPr lang="en-US" dirty="0"/>
              <a:t>. Adaptive Inverse Control. New Jersey: Prentice-Hall, Inc., 1994.</a:t>
            </a:r>
          </a:p>
        </p:txBody>
      </p:sp>
    </p:spTree>
    <p:extLst>
      <p:ext uri="{BB962C8B-B14F-4D97-AF65-F5344CB8AC3E}">
        <p14:creationId xmlns:p14="http://schemas.microsoft.com/office/powerpoint/2010/main" val="357865625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</a:rPr>
              <a:t>Stephen Grossberg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Computational Neuroscience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Early contributor in </a:t>
            </a:r>
            <a:r>
              <a:rPr lang="en-US" altLang="ja-JP" sz="2200" dirty="0" err="1">
                <a:latin typeface="Arial" charset="0"/>
                <a:ea typeface="ＭＳ Ｐゴシック" charset="-128"/>
              </a:rPr>
              <a:t>neurodynamics</a:t>
            </a:r>
            <a:r>
              <a:rPr lang="en-US" altLang="ja-JP" sz="2200" dirty="0">
                <a:latin typeface="Arial" charset="0"/>
                <a:ea typeface="ＭＳ Ｐゴシック" charset="-128"/>
              </a:rPr>
              <a:t>, 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Very influential – </a:t>
            </a:r>
            <a:r>
              <a:rPr lang="en-US" altLang="ja-JP" sz="2200" dirty="0" err="1">
                <a:latin typeface="Arial" charset="0"/>
                <a:ea typeface="ＭＳ Ｐゴシック" charset="-128"/>
              </a:rPr>
              <a:t>EiC</a:t>
            </a:r>
            <a:r>
              <a:rPr lang="en-US" altLang="ja-JP" sz="2200" dirty="0">
                <a:latin typeface="Arial" charset="0"/>
                <a:ea typeface="ＭＳ Ｐゴシック" charset="-128"/>
              </a:rPr>
              <a:t> of Neural Networks, founder of International Neural Network Society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Propose the Adaptive Resonance Theory for unsupervised learning</a:t>
            </a:r>
          </a:p>
          <a:p>
            <a:pPr marL="0" indent="0" eaLnBrk="1" hangingPunct="1">
              <a:buNone/>
            </a:pPr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D59129-F61B-3B49-A991-3E29333A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0" y="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04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 err="1">
                <a:latin typeface="Arial" charset="0"/>
              </a:rPr>
              <a:t>Kunihiko</a:t>
            </a:r>
            <a:r>
              <a:rPr lang="en-US" dirty="0">
                <a:latin typeface="Arial" charset="0"/>
              </a:rPr>
              <a:t> Fukushima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Computer Scientist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proposed the </a:t>
            </a:r>
            <a:r>
              <a:rPr lang="en-US" altLang="ja-JP" sz="2200" dirty="0" err="1">
                <a:latin typeface="Arial" charset="0"/>
                <a:ea typeface="ＭＳ Ｐゴシック" charset="-128"/>
              </a:rPr>
              <a:t>NeoCognitron</a:t>
            </a:r>
            <a:r>
              <a:rPr lang="en-US" altLang="ja-JP" sz="2200" dirty="0">
                <a:latin typeface="Arial" charset="0"/>
                <a:ea typeface="ＭＳ Ｐゴシック" charset="-128"/>
              </a:rPr>
              <a:t>, 1980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Very influential because it was a deep architecture (precursor to CNNs) that was trained in a supervised/unsupervised manner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87A9B-A40B-FF44-983A-BCF75B8B0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00" y="0"/>
            <a:ext cx="2463800" cy="3289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FB857-4B54-6245-8724-4BCECC648EB3}"/>
              </a:ext>
            </a:extLst>
          </p:cNvPr>
          <p:cNvSpPr txBox="1"/>
          <p:nvPr/>
        </p:nvSpPr>
        <p:spPr>
          <a:xfrm>
            <a:off x="1408386" y="4834759"/>
            <a:ext cx="10863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Fukushima, </a:t>
            </a:r>
            <a:r>
              <a:rPr lang="en-US" dirty="0" err="1"/>
              <a:t>Neocognitron</a:t>
            </a:r>
            <a:r>
              <a:rPr lang="en-US" dirty="0"/>
              <a:t> (1980). "A self-organizing neural network model for a mechanism of pattern recognition</a:t>
            </a:r>
          </a:p>
          <a:p>
            <a:r>
              <a:rPr lang="en-US" dirty="0"/>
              <a:t> unaffected by shift in position". Biological Cybernetics. 36 (4): 193–202.</a:t>
            </a:r>
          </a:p>
        </p:txBody>
      </p:sp>
    </p:spTree>
    <p:extLst>
      <p:ext uri="{BB962C8B-B14F-4D97-AF65-F5344CB8AC3E}">
        <p14:creationId xmlns:p14="http://schemas.microsoft.com/office/powerpoint/2010/main" val="206251635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</a:rPr>
              <a:t>Paul </a:t>
            </a:r>
            <a:r>
              <a:rPr lang="en-US" dirty="0" err="1">
                <a:latin typeface="Arial" charset="0"/>
              </a:rPr>
              <a:t>Werbos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Econometrics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Inventor of the Backpropagation through time algorithm to adapt recurrent networks, 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Very influential figure at NSF to fund neural network research </a:t>
            </a:r>
          </a:p>
          <a:p>
            <a:pPr marL="0" indent="0" eaLnBrk="1" hangingPunct="1">
              <a:buNone/>
            </a:pPr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5AF25-FE40-8B46-81DF-68D08B44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76419"/>
            <a:ext cx="3429000" cy="2374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21F325-8EEC-6D45-8D17-7B1D501AC8AC}"/>
              </a:ext>
            </a:extLst>
          </p:cNvPr>
          <p:cNvSpPr txBox="1"/>
          <p:nvPr/>
        </p:nvSpPr>
        <p:spPr>
          <a:xfrm>
            <a:off x="1524000" y="4845269"/>
            <a:ext cx="8152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Werbos</a:t>
            </a:r>
            <a:r>
              <a:rPr lang="en-US" dirty="0"/>
              <a:t>, P. (1990). "Backpropagation Through Time: What It Does and How to Do It". </a:t>
            </a:r>
          </a:p>
          <a:p>
            <a:r>
              <a:rPr lang="en-US" dirty="0"/>
              <a:t>Proceedings of the IEEE. 78 (10): 1550–1560.</a:t>
            </a:r>
          </a:p>
        </p:txBody>
      </p:sp>
    </p:spTree>
    <p:extLst>
      <p:ext uri="{BB962C8B-B14F-4D97-AF65-F5344CB8AC3E}">
        <p14:creationId xmlns:p14="http://schemas.microsoft.com/office/powerpoint/2010/main" val="80450361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</a:rPr>
              <a:t>David </a:t>
            </a:r>
            <a:r>
              <a:rPr lang="en-US" dirty="0" err="1">
                <a:latin typeface="Arial" charset="0"/>
              </a:rPr>
              <a:t>Rumelhart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Psychologist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One of the proponents of the backpropagation algorithm, 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Very influential proponent of the parallel distributed processing in cognitive science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33215-526E-5245-920D-71D2342D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00" y="0"/>
            <a:ext cx="2324100" cy="349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1415E0-BB12-0F48-9954-77B52B1153EA}"/>
              </a:ext>
            </a:extLst>
          </p:cNvPr>
          <p:cNvSpPr txBox="1"/>
          <p:nvPr/>
        </p:nvSpPr>
        <p:spPr>
          <a:xfrm>
            <a:off x="1271752" y="4477407"/>
            <a:ext cx="9941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Rumelhart</a:t>
            </a:r>
            <a:r>
              <a:rPr lang="en-US" dirty="0"/>
              <a:t>, David E.; Hinton, Geoffrey E.; Williams, Ronald J. (1986-10-09). "Learning representations by </a:t>
            </a:r>
          </a:p>
          <a:p>
            <a:r>
              <a:rPr lang="en-US" dirty="0"/>
              <a:t>back-propagating errors". Nature. 323 (6088): 533–536</a:t>
            </a:r>
          </a:p>
        </p:txBody>
      </p:sp>
    </p:spTree>
    <p:extLst>
      <p:ext uri="{BB962C8B-B14F-4D97-AF65-F5344CB8AC3E}">
        <p14:creationId xmlns:p14="http://schemas.microsoft.com/office/powerpoint/2010/main" val="71090165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 err="1">
                <a:latin typeface="Arial" charset="0"/>
              </a:rPr>
              <a:t>Jeoffrey</a:t>
            </a:r>
            <a:r>
              <a:rPr lang="en-US" dirty="0">
                <a:latin typeface="Arial" charset="0"/>
              </a:rPr>
              <a:t> Hinton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Computer Scientist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Co-inventor of the backpropagation algorithm. 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Boltzmann machines</a:t>
            </a:r>
          </a:p>
          <a:p>
            <a:r>
              <a:rPr lang="en-US" altLang="ja-JP" sz="2200" dirty="0">
                <a:latin typeface="Arial" charset="0"/>
                <a:ea typeface="ＭＳ Ｐゴシック" charset="-128"/>
              </a:rPr>
              <a:t>Very influential (postdocs, </a:t>
            </a:r>
            <a:r>
              <a:rPr lang="en-US" altLang="ja-JP" sz="2200" dirty="0" err="1">
                <a:latin typeface="Arial" charset="0"/>
                <a:ea typeface="ＭＳ Ｐゴシック" charset="-128"/>
              </a:rPr>
              <a:t>ph.d.</a:t>
            </a:r>
            <a:r>
              <a:rPr lang="en-US" altLang="ja-JP" sz="2200" dirty="0">
                <a:latin typeface="Arial" charset="0"/>
                <a:ea typeface="ＭＳ Ｐゴシック" charset="-128"/>
              </a:rPr>
              <a:t>)   and the godfather of deep learning</a:t>
            </a:r>
          </a:p>
          <a:p>
            <a:pPr marL="0" indent="0" eaLnBrk="1" hangingPunct="1">
              <a:buNone/>
            </a:pPr>
            <a:r>
              <a:rPr lang="en-US" altLang="ja-JP" sz="2200" dirty="0">
                <a:latin typeface="Arial" charset="0"/>
                <a:ea typeface="ＭＳ Ｐゴシック" charset="-128"/>
              </a:rPr>
              <a:t> 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40CC9D-E0F7-3C41-B33C-A06DD784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225" y="57725"/>
            <a:ext cx="2824775" cy="3778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CAE2C-A493-5D4F-B443-15B8C09513CB}"/>
              </a:ext>
            </a:extLst>
          </p:cNvPr>
          <p:cNvSpPr txBox="1"/>
          <p:nvPr/>
        </p:nvSpPr>
        <p:spPr>
          <a:xfrm>
            <a:off x="1061545" y="4939862"/>
            <a:ext cx="7881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Ackley, David H; Hinton Geoffrey E; </a:t>
            </a:r>
            <a:r>
              <a:rPr lang="en-US" dirty="0" err="1"/>
              <a:t>Sejnowski</a:t>
            </a:r>
            <a:r>
              <a:rPr lang="en-US" dirty="0"/>
              <a:t>, Terrence J (1985),</a:t>
            </a:r>
          </a:p>
          <a:p>
            <a:r>
              <a:rPr lang="en-US" dirty="0"/>
              <a:t> "A learning algorithm for Boltzmann machines", Cognitive Science, 9 (1): 147–169</a:t>
            </a:r>
          </a:p>
        </p:txBody>
      </p:sp>
    </p:spTree>
    <p:extLst>
      <p:ext uri="{BB962C8B-B14F-4D97-AF65-F5344CB8AC3E}">
        <p14:creationId xmlns:p14="http://schemas.microsoft.com/office/powerpoint/2010/main" val="7159315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 err="1">
                <a:latin typeface="Arial" charset="0"/>
              </a:rPr>
              <a:t>Teuvo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Kohonen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Electrical Engineer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Early contributor to associative memories</a:t>
            </a:r>
          </a:p>
          <a:p>
            <a:r>
              <a:rPr lang="en-US" altLang="ja-JP" sz="2200" dirty="0">
                <a:latin typeface="Arial" charset="0"/>
                <a:ea typeface="ＭＳ Ｐゴシック" charset="-128"/>
              </a:rPr>
              <a:t>Developed the learning vector quantization algorithm 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Proponent of the Self Organizing Map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56D6F-2F4C-D248-963F-0E856A008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00" y="0"/>
            <a:ext cx="2463800" cy="328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D8F82-1204-4E4E-98FA-3E9919156723}"/>
              </a:ext>
            </a:extLst>
          </p:cNvPr>
          <p:cNvSpPr txBox="1"/>
          <p:nvPr/>
        </p:nvSpPr>
        <p:spPr>
          <a:xfrm>
            <a:off x="1072055" y="4603531"/>
            <a:ext cx="872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Kohonen</a:t>
            </a:r>
            <a:r>
              <a:rPr lang="en-US" dirty="0"/>
              <a:t>, </a:t>
            </a:r>
            <a:r>
              <a:rPr lang="en-US" dirty="0" err="1"/>
              <a:t>Teuvo</a:t>
            </a:r>
            <a:r>
              <a:rPr lang="en-US" dirty="0"/>
              <a:t> (1982). "Self-Organized Formation of Topologically Correct Feature Maps". </a:t>
            </a:r>
          </a:p>
          <a:p>
            <a:r>
              <a:rPr lang="en-US" dirty="0"/>
              <a:t>Biological Cybernetics. 43 (1): 59–69. </a:t>
            </a:r>
          </a:p>
        </p:txBody>
      </p:sp>
    </p:spTree>
    <p:extLst>
      <p:ext uri="{BB962C8B-B14F-4D97-AF65-F5344CB8AC3E}">
        <p14:creationId xmlns:p14="http://schemas.microsoft.com/office/powerpoint/2010/main" val="87544310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</a:rPr>
              <a:t>Michael I. Jordan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Psychology &amp; Statistician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Early contributor, in artificial recurrent networks 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Very influential computer scientist</a:t>
            </a:r>
          </a:p>
          <a:p>
            <a:pPr eaLnBrk="1" hangingPunct="1"/>
            <a:endParaRPr lang="en-US" altLang="ja-JP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22135-219A-A241-AF1D-843DF687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0"/>
            <a:ext cx="2667000" cy="304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DD7ED-7574-9040-8580-9B22FA5E2ABD}"/>
              </a:ext>
            </a:extLst>
          </p:cNvPr>
          <p:cNvSpPr txBox="1"/>
          <p:nvPr/>
        </p:nvSpPr>
        <p:spPr>
          <a:xfrm>
            <a:off x="1219200" y="4435366"/>
            <a:ext cx="9505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Jacobs, R. A.; Jordan, M. I.; </a:t>
            </a:r>
            <a:r>
              <a:rPr lang="en-US" dirty="0" err="1"/>
              <a:t>Nowlan</a:t>
            </a:r>
            <a:r>
              <a:rPr lang="en-US" dirty="0"/>
              <a:t>, S. J.; Hinton, G. E. (1991). "Adaptive Mixtures of Local Experts". </a:t>
            </a:r>
          </a:p>
          <a:p>
            <a:r>
              <a:rPr lang="en-US" dirty="0"/>
              <a:t>Neural Computation. 3: 79–87. </a:t>
            </a:r>
          </a:p>
          <a:p>
            <a:r>
              <a:rPr lang="en-US" dirty="0"/>
              <a:t>David M. </a:t>
            </a:r>
            <a:r>
              <a:rPr lang="en-US" dirty="0" err="1"/>
              <a:t>Blei</a:t>
            </a:r>
            <a:r>
              <a:rPr lang="en-US" dirty="0"/>
              <a:t>, Andrew Y. Ng, Michael I. Jordan. Latent Dirichlet allocation. </a:t>
            </a:r>
          </a:p>
          <a:p>
            <a:r>
              <a:rPr lang="en-US" dirty="0"/>
              <a:t>The Journal of Machine Learning Research, Volume 3, 3/1/2003</a:t>
            </a:r>
          </a:p>
        </p:txBody>
      </p:sp>
    </p:spTree>
    <p:extLst>
      <p:ext uri="{BB962C8B-B14F-4D97-AF65-F5344CB8AC3E}">
        <p14:creationId xmlns:p14="http://schemas.microsoft.com/office/powerpoint/2010/main" val="139962458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</a:rPr>
              <a:t>Vladimir </a:t>
            </a:r>
            <a:r>
              <a:rPr lang="en-US" dirty="0" err="1">
                <a:latin typeface="Arial" charset="0"/>
              </a:rPr>
              <a:t>Vapnik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Statistician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Very influential work on a new form of statistical learning called Structural Risk Minimization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Inventor of the support vector machine (SVM)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7333-2EFE-1A41-9506-24DA4A28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00" y="0"/>
            <a:ext cx="1765300" cy="2362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35BEF3-7697-CF4C-9B8F-62327014D34A}"/>
              </a:ext>
            </a:extLst>
          </p:cNvPr>
          <p:cNvSpPr txBox="1"/>
          <p:nvPr/>
        </p:nvSpPr>
        <p:spPr>
          <a:xfrm>
            <a:off x="1345324" y="4277710"/>
            <a:ext cx="10774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Vladimir </a:t>
            </a:r>
            <a:r>
              <a:rPr lang="en-US" dirty="0" err="1"/>
              <a:t>Vapnik</a:t>
            </a:r>
            <a:r>
              <a:rPr lang="en-US" dirty="0"/>
              <a:t>,  The Nature of Statistical Learning Theory, Springer.</a:t>
            </a:r>
          </a:p>
          <a:p>
            <a:r>
              <a:rPr lang="en-US" dirty="0"/>
              <a:t>Cortes, Corinna; </a:t>
            </a:r>
            <a:r>
              <a:rPr lang="en-US" dirty="0" err="1"/>
              <a:t>Vapnik</a:t>
            </a:r>
            <a:r>
              <a:rPr lang="en-US" dirty="0"/>
              <a:t>, Vladimir (1995-09-01). "Support-vector networks". Machine Learning. 20 (3): 273–297.</a:t>
            </a:r>
          </a:p>
        </p:txBody>
      </p:sp>
    </p:spTree>
    <p:extLst>
      <p:ext uri="{BB962C8B-B14F-4D97-AF65-F5344CB8AC3E}">
        <p14:creationId xmlns:p14="http://schemas.microsoft.com/office/powerpoint/2010/main" val="316056817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87513" y="231775"/>
            <a:ext cx="86042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Arial" charset="0"/>
                <a:ea typeface="ＭＳ Ｐゴシック" charset="-128"/>
              </a:rPr>
              <a:t>Our Technology World is Impressive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274" y="5951095"/>
            <a:ext cx="5874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Burj</a:t>
            </a:r>
            <a:r>
              <a:rPr lang="en-US" b="1" dirty="0"/>
              <a:t> </a:t>
            </a:r>
            <a:r>
              <a:rPr lang="en-US" b="1" dirty="0" err="1"/>
              <a:t>Khalifa</a:t>
            </a:r>
            <a:r>
              <a:rPr lang="en-US" dirty="0"/>
              <a:t> in Dubai, United Arab Emirates</a:t>
            </a:r>
          </a:p>
          <a:p>
            <a:r>
              <a:rPr lang="en-US" dirty="0"/>
              <a:t>world's tallest man-made structure is 829.8 m (2,722 </a:t>
            </a:r>
            <a:r>
              <a:rPr lang="en-US" dirty="0" err="1"/>
              <a:t>ft</a:t>
            </a:r>
            <a:r>
              <a:rPr lang="en-US" dirty="0"/>
              <a:t>) tall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192" y="1237235"/>
            <a:ext cx="3810000" cy="2311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808" y="2770940"/>
            <a:ext cx="3810000" cy="237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197" y="3692842"/>
            <a:ext cx="4029861" cy="29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7332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 err="1">
                <a:latin typeface="Arial" charset="0"/>
              </a:rPr>
              <a:t>Yiann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Lecun</a:t>
            </a:r>
            <a:br>
              <a:rPr lang="en-US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Computer Scientist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Earlier contributor to neural networks 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A major proponent of Deep Learning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Very influential (postdocs, </a:t>
            </a:r>
            <a:r>
              <a:rPr lang="en-US" altLang="ja-JP" sz="2200" dirty="0" err="1">
                <a:latin typeface="Arial" charset="0"/>
                <a:ea typeface="ＭＳ Ｐゴシック" charset="-128"/>
              </a:rPr>
              <a:t>ph.d.</a:t>
            </a:r>
            <a:r>
              <a:rPr lang="en-US" altLang="ja-JP" sz="2200" dirty="0">
                <a:latin typeface="Arial" charset="0"/>
                <a:ea typeface="ＭＳ Ｐゴシック" charset="-128"/>
              </a:rPr>
              <a:t>) 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Developed the Convolution Neural Network</a:t>
            </a:r>
          </a:p>
          <a:p>
            <a:pPr eaLnBrk="1" hangingPunct="1"/>
            <a:endParaRPr lang="en-US" altLang="ja-JP" sz="2200" dirty="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Chief AI Scientist at Facebook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542EA-935E-6749-A3EF-9545B839F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579" y="13138"/>
            <a:ext cx="2819400" cy="288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FD7B82-2162-364A-A596-41707B4D5000}"/>
              </a:ext>
            </a:extLst>
          </p:cNvPr>
          <p:cNvSpPr txBox="1"/>
          <p:nvPr/>
        </p:nvSpPr>
        <p:spPr>
          <a:xfrm>
            <a:off x="1671145" y="5781675"/>
            <a:ext cx="10106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Y. </a:t>
            </a:r>
            <a:r>
              <a:rPr lang="en-US" dirty="0" err="1"/>
              <a:t>LeCun</a:t>
            </a:r>
            <a:r>
              <a:rPr lang="en-US" dirty="0"/>
              <a:t>, B. </a:t>
            </a:r>
            <a:r>
              <a:rPr lang="en-US" dirty="0" err="1"/>
              <a:t>Boser</a:t>
            </a:r>
            <a:r>
              <a:rPr lang="en-US" dirty="0"/>
              <a:t>, J. S. </a:t>
            </a:r>
            <a:r>
              <a:rPr lang="en-US" dirty="0" err="1"/>
              <a:t>Denker</a:t>
            </a:r>
            <a:r>
              <a:rPr lang="en-US" dirty="0"/>
              <a:t>, D. Henderson, R. E. Howard, W. Hubbard and L. D. </a:t>
            </a:r>
            <a:r>
              <a:rPr lang="en-US" dirty="0" err="1"/>
              <a:t>Jackel</a:t>
            </a:r>
            <a:r>
              <a:rPr lang="en-US" dirty="0"/>
              <a:t>: Backpropagation </a:t>
            </a:r>
          </a:p>
          <a:p>
            <a:r>
              <a:rPr lang="en-US" dirty="0"/>
              <a:t>Applied to Handwritten Zip Code Recognition, Neural Computation, 1(4):541-551, Winter 1989.</a:t>
            </a:r>
          </a:p>
        </p:txBody>
      </p:sp>
    </p:spTree>
    <p:extLst>
      <p:ext uri="{BB962C8B-B14F-4D97-AF65-F5344CB8AC3E}">
        <p14:creationId xmlns:p14="http://schemas.microsoft.com/office/powerpoint/2010/main" val="217593914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0413" y="307975"/>
            <a:ext cx="807085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" charset="0"/>
              </a:rPr>
              <a:t>Jurgen </a:t>
            </a:r>
            <a:r>
              <a:rPr lang="en-US" dirty="0" err="1">
                <a:latin typeface="Arial" charset="0"/>
              </a:rPr>
              <a:t>Schmidhuber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Computer Scientist</a:t>
            </a:r>
            <a:endParaRPr lang="en-US" sz="2400" dirty="0">
              <a:latin typeface="Arial" charset="0"/>
            </a:endParaRP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24000" y="1890713"/>
            <a:ext cx="4572000" cy="389096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Early contributor in neural networks </a:t>
            </a:r>
          </a:p>
          <a:p>
            <a:pPr eaLnBrk="1" hangingPunct="1"/>
            <a:r>
              <a:rPr lang="en-US" altLang="ja-JP" sz="2200" dirty="0">
                <a:latin typeface="Arial" charset="0"/>
                <a:ea typeface="ＭＳ Ｐゴシック" charset="-128"/>
              </a:rPr>
              <a:t>Very influential (postdocs, </a:t>
            </a:r>
            <a:r>
              <a:rPr lang="en-US" altLang="ja-JP" sz="2200" dirty="0" err="1">
                <a:latin typeface="Arial" charset="0"/>
                <a:ea typeface="ＭＳ Ｐゴシック" charset="-128"/>
              </a:rPr>
              <a:t>ph.d.</a:t>
            </a:r>
            <a:r>
              <a:rPr lang="en-US" altLang="ja-JP" sz="2200" dirty="0">
                <a:latin typeface="Arial" charset="0"/>
                <a:ea typeface="ＭＳ Ｐゴシック" charset="-128"/>
              </a:rPr>
              <a:t>) </a:t>
            </a:r>
          </a:p>
          <a:p>
            <a:pPr eaLnBrk="1" hangingPunct="1"/>
            <a:r>
              <a:rPr lang="en-US" altLang="en-US" sz="2200" dirty="0">
                <a:latin typeface="Arial" charset="0"/>
                <a:ea typeface="ＭＳ Ｐゴシック" charset="-128"/>
              </a:rPr>
              <a:t>Inventor of the LSTM (long short-term memory)</a:t>
            </a: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eaLnBrk="1" hangingPunct="1"/>
            <a:endParaRPr lang="en-US" altLang="en-US" sz="2200" dirty="0">
              <a:latin typeface="Arial" charset="0"/>
              <a:ea typeface="ＭＳ Ｐゴシック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2643C-3B95-AC46-83CF-423161E6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22225"/>
            <a:ext cx="2857500" cy="285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EF110E-6106-8D44-A706-53035B80E6FF}"/>
              </a:ext>
            </a:extLst>
          </p:cNvPr>
          <p:cNvSpPr txBox="1"/>
          <p:nvPr/>
        </p:nvSpPr>
        <p:spPr>
          <a:xfrm>
            <a:off x="1524000" y="4939862"/>
            <a:ext cx="108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Sepp </a:t>
            </a:r>
            <a:r>
              <a:rPr lang="en-US" dirty="0" err="1"/>
              <a:t>Hochreiter</a:t>
            </a:r>
            <a:r>
              <a:rPr lang="en-US" dirty="0"/>
              <a:t>; Jürgen </a:t>
            </a:r>
            <a:r>
              <a:rPr lang="en-US" dirty="0" err="1"/>
              <a:t>Schmidhuber</a:t>
            </a:r>
            <a:r>
              <a:rPr lang="en-US" dirty="0"/>
              <a:t> (1997). "Long short-term memory". Neural Computation. </a:t>
            </a:r>
            <a:r>
              <a:rPr lang="en-US"/>
              <a:t>9 (8): 1735–1780.</a:t>
            </a:r>
          </a:p>
        </p:txBody>
      </p:sp>
    </p:spTree>
    <p:extLst>
      <p:ext uri="{BB962C8B-B14F-4D97-AF65-F5344CB8AC3E}">
        <p14:creationId xmlns:p14="http://schemas.microsoft.com/office/powerpoint/2010/main" val="55596259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 in Neural Network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How to manage expectations?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73375" y="3223364"/>
            <a:ext cx="7644984" cy="2293039"/>
            <a:chOff x="1079292" y="3103446"/>
            <a:chExt cx="7644984" cy="2293039"/>
          </a:xfrm>
        </p:grpSpPr>
        <p:cxnSp>
          <p:nvCxnSpPr>
            <p:cNvPr id="5" name="Curved Connector 4"/>
            <p:cNvCxnSpPr/>
            <p:nvPr/>
          </p:nvCxnSpPr>
          <p:spPr>
            <a:xfrm>
              <a:off x="2503358" y="4107305"/>
              <a:ext cx="1573967" cy="944380"/>
            </a:xfrm>
            <a:prstGeom prst="curvedConnector3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urved Connector 6"/>
            <p:cNvCxnSpPr/>
            <p:nvPr/>
          </p:nvCxnSpPr>
          <p:spPr>
            <a:xfrm flipV="1">
              <a:off x="1079292" y="4107305"/>
              <a:ext cx="1424066" cy="1289180"/>
            </a:xfrm>
            <a:prstGeom prst="curvedConnector3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/>
            <p:nvPr/>
          </p:nvCxnSpPr>
          <p:spPr>
            <a:xfrm flipV="1">
              <a:off x="4077325" y="3447738"/>
              <a:ext cx="1648918" cy="1603947"/>
            </a:xfrm>
            <a:prstGeom prst="curvedConnector3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/>
            <p:nvPr/>
          </p:nvCxnSpPr>
          <p:spPr>
            <a:xfrm>
              <a:off x="5726243" y="3448246"/>
              <a:ext cx="1573967" cy="944380"/>
            </a:xfrm>
            <a:prstGeom prst="curvedConnector3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/>
            <p:nvPr/>
          </p:nvCxnSpPr>
          <p:spPr>
            <a:xfrm flipV="1">
              <a:off x="7300210" y="3103446"/>
              <a:ext cx="1424066" cy="1289180"/>
            </a:xfrm>
            <a:prstGeom prst="curvedConnector3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843491" y="5546406"/>
            <a:ext cx="1330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M-P Neuron</a:t>
            </a:r>
          </a:p>
          <a:p>
            <a:r>
              <a:rPr lang="en-US" dirty="0"/>
              <a:t>1943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81183" y="3520254"/>
            <a:ext cx="12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Rosenblatt</a:t>
            </a:r>
          </a:p>
          <a:p>
            <a:r>
              <a:rPr lang="en-US" dirty="0"/>
              <a:t>Perceptron</a:t>
            </a:r>
          </a:p>
          <a:p>
            <a:r>
              <a:rPr lang="en-US" dirty="0"/>
              <a:t>1956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29347" y="5361740"/>
            <a:ext cx="176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Backpropagation</a:t>
            </a:r>
          </a:p>
          <a:p>
            <a:r>
              <a:rPr lang="en-US" dirty="0"/>
              <a:t>1961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2364" y="2805130"/>
            <a:ext cx="2831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endParaRPr lang="en-US" dirty="0"/>
          </a:p>
          <a:p>
            <a:r>
              <a:rPr lang="en-US" dirty="0" err="1"/>
              <a:t>Rumelhart</a:t>
            </a:r>
            <a:r>
              <a:rPr lang="en-US" dirty="0"/>
              <a:t>, Hinton, Williams</a:t>
            </a:r>
          </a:p>
          <a:p>
            <a:r>
              <a:rPr lang="en-US" dirty="0"/>
              <a:t>1986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62717" y="2343465"/>
            <a:ext cx="2263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</a:t>
            </a:r>
          </a:p>
          <a:p>
            <a:r>
              <a:rPr lang="en-US" dirty="0" err="1"/>
              <a:t>LeCun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, Hinton</a:t>
            </a:r>
          </a:p>
          <a:p>
            <a:r>
              <a:rPr lang="en-US" dirty="0"/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97441" y="4699413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Minsky</a:t>
            </a:r>
          </a:p>
          <a:p>
            <a:r>
              <a:rPr lang="en-US" dirty="0">
                <a:solidFill>
                  <a:srgbClr val="FF0000"/>
                </a:solidFill>
              </a:rPr>
              <a:t>1969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18233" y="4248273"/>
            <a:ext cx="814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Vapnik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SVMs</a:t>
            </a:r>
          </a:p>
          <a:p>
            <a:r>
              <a:rPr lang="en-US" dirty="0">
                <a:solidFill>
                  <a:srgbClr val="FF0000"/>
                </a:solidFill>
              </a:rPr>
              <a:t>1992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52791" y="4931773"/>
            <a:ext cx="1873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availability</a:t>
            </a:r>
          </a:p>
          <a:p>
            <a:r>
              <a:rPr lang="en-US" dirty="0"/>
              <a:t>Computing power</a:t>
            </a:r>
          </a:p>
        </p:txBody>
      </p:sp>
    </p:spTree>
    <p:extLst>
      <p:ext uri="{BB962C8B-B14F-4D97-AF65-F5344CB8AC3E}">
        <p14:creationId xmlns:p14="http://schemas.microsoft.com/office/powerpoint/2010/main" val="1384171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the last Upswing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latest upswing was not caused by new theories: it was due to the availability of large data sets, fast computers and the interest of the AI industry.</a:t>
            </a:r>
          </a:p>
          <a:p>
            <a:r>
              <a:rPr lang="en-US" dirty="0"/>
              <a:t>Speech recognition and object recognition, both perception tasks, were unmet needs for over 50 years.</a:t>
            </a:r>
          </a:p>
          <a:p>
            <a:r>
              <a:rPr lang="en-US" dirty="0"/>
              <a:t>With large data sets and huge computer clusters Microsoft, Google, Baidu and Facebook using deep learning were able to crack these two big fields and will reap the </a:t>
            </a:r>
            <a:r>
              <a:rPr lang="en-US" dirty="0" err="1"/>
              <a:t>beneficit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0442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methodologies for speech and face recognition are  well established, but still use unrealistic methods to solve the problem (supervised learning). </a:t>
            </a:r>
          </a:p>
          <a:p>
            <a:r>
              <a:rPr lang="en-US" dirty="0"/>
              <a:t>A general way to perceive the world using machine learning for autonomous robotics and commercial use is still lacking. I am sure it will come, but is not here today.</a:t>
            </a:r>
          </a:p>
          <a:p>
            <a:r>
              <a:rPr lang="en-US" dirty="0"/>
              <a:t>And for those of us that understand the cognitive brain, perception is the “easy piece”, so there is a long way to go. </a:t>
            </a:r>
          </a:p>
          <a:p>
            <a:r>
              <a:rPr lang="en-US" dirty="0"/>
              <a:t>So hype, once again, may kill the momentum.   </a:t>
            </a:r>
          </a:p>
        </p:txBody>
      </p:sp>
    </p:spTree>
    <p:extLst>
      <p:ext uri="{BB962C8B-B14F-4D97-AF65-F5344CB8AC3E}">
        <p14:creationId xmlns:p14="http://schemas.microsoft.com/office/powerpoint/2010/main" val="157268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my research I am interested in </a:t>
            </a:r>
            <a:r>
              <a:rPr lang="en-US" b="1" dirty="0"/>
              <a:t>man-machine symbiosis</a:t>
            </a:r>
          </a:p>
          <a:p>
            <a:r>
              <a:rPr lang="en-US" dirty="0"/>
              <a:t>The opposite of the popular press, which fears a point where machines can outperform our intelligence. </a:t>
            </a:r>
          </a:p>
          <a:p>
            <a:r>
              <a:rPr lang="en-US" dirty="0"/>
              <a:t>The goal is to emulate the human perception-action-cycle in machines and let them use our physiological data and intentions to help us solve the problems we face everyday. </a:t>
            </a:r>
          </a:p>
          <a:p>
            <a:r>
              <a:rPr lang="en-US" dirty="0"/>
              <a:t>We already have most of the pieces, but the architecture for software integration is lacking, and machine learning will be part of it</a:t>
            </a:r>
            <a:r>
              <a:rPr lang="is-IS" dirty="0"/>
              <a:t>.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9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at a cross road in scientific methods: deductive reasoning gave us our current understanding of the world. </a:t>
            </a:r>
          </a:p>
          <a:p>
            <a:r>
              <a:rPr lang="en-US" dirty="0"/>
              <a:t>Machine learning is an inductive process, so there are few guarantees of performance in new data (look at the prognostic in the recent US election!). </a:t>
            </a:r>
          </a:p>
          <a:p>
            <a:r>
              <a:rPr lang="en-US" dirty="0"/>
              <a:t>Contrast this to engineering design (also an inductive process): understand from first principles what works, how systems fail, put pieces together, and create an envelope of performance.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99" y="5711735"/>
            <a:ext cx="12390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Wigner E., 1960 </a:t>
            </a:r>
            <a:r>
              <a:rPr lang="en-US" altLang="zh-CN" dirty="0">
                <a:ea typeface="宋体" pitchFamily="2" charset="-122"/>
              </a:rPr>
              <a:t>“Unreasonable Effectiveness of Mathematics in the Natural Sciences”, </a:t>
            </a:r>
            <a:r>
              <a:rPr lang="en-US" i="1" dirty="0"/>
              <a:t>Comm. on Pure and Applied Math</a:t>
            </a:r>
            <a:r>
              <a:rPr lang="en-US" dirty="0"/>
              <a:t>. </a:t>
            </a:r>
            <a:r>
              <a:rPr lang="en-US" b="1" dirty="0"/>
              <a:t>13</a:t>
            </a:r>
            <a:r>
              <a:rPr lang="en-US" dirty="0"/>
              <a:t>: 1–14</a:t>
            </a:r>
            <a:endParaRPr lang="en-US" altLang="zh-CN" dirty="0">
              <a:ea typeface="宋体" pitchFamily="2" charset="-122"/>
            </a:endParaRPr>
          </a:p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ea typeface="宋体" pitchFamily="2" charset="-122"/>
              </a:rPr>
              <a:t>Hamming R., 1980 </a:t>
            </a:r>
            <a:r>
              <a:rPr lang="en-US" altLang="zh-CN" dirty="0">
                <a:ea typeface="宋体" pitchFamily="2" charset="-122"/>
              </a:rPr>
              <a:t>“Unreasonable Effectiveness of Mathematics”, </a:t>
            </a:r>
            <a:r>
              <a:rPr lang="en-US" i="1" dirty="0"/>
              <a:t>The American Mathematical Monthly</a:t>
            </a:r>
            <a:r>
              <a:rPr lang="en-US" dirty="0"/>
              <a:t>. </a:t>
            </a:r>
            <a:r>
              <a:rPr lang="en-US" b="1" dirty="0"/>
              <a:t>87</a:t>
            </a:r>
            <a:r>
              <a:rPr lang="en-US" dirty="0"/>
              <a:t> (2): 81–90</a:t>
            </a:r>
            <a:endParaRPr lang="en-US" altLang="zh-CN" dirty="0">
              <a:ea typeface="宋体" pitchFamily="2" charset="-122"/>
            </a:endParaRP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Pereira F.,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Norvig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P., Halevy A.</a:t>
            </a:r>
            <a:r>
              <a:rPr lang="en-US" dirty="0"/>
              <a:t>, 2009 "The Unreasonable Effectiveness of Data", </a:t>
            </a:r>
            <a:r>
              <a:rPr lang="en-US" i="1" dirty="0"/>
              <a:t>IEEE Intelligent Systems</a:t>
            </a:r>
            <a:r>
              <a:rPr lang="en-US" dirty="0"/>
              <a:t>, vol. 24, no. , pp. 8-12</a:t>
            </a:r>
          </a:p>
        </p:txBody>
      </p:sp>
    </p:spTree>
    <p:extLst>
      <p:ext uri="{BB962C8B-B14F-4D97-AF65-F5344CB8AC3E}">
        <p14:creationId xmlns:p14="http://schemas.microsoft.com/office/powerpoint/2010/main" val="1140269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Complexification of society and processes is here to stay</a:t>
            </a:r>
          </a:p>
          <a:p>
            <a:r>
              <a:rPr lang="en-US" dirty="0"/>
              <a:t>What matters is not the big data we collect but the </a:t>
            </a:r>
            <a:r>
              <a:rPr lang="en-US" b="1" dirty="0"/>
              <a:t>information</a:t>
            </a:r>
            <a:r>
              <a:rPr lang="en-US" dirty="0"/>
              <a:t> </a:t>
            </a:r>
            <a:r>
              <a:rPr lang="en-US" b="1" dirty="0"/>
              <a:t>that the data contains</a:t>
            </a:r>
            <a:r>
              <a:rPr lang="en-US" dirty="0"/>
              <a:t>.</a:t>
            </a:r>
          </a:p>
          <a:p>
            <a:r>
              <a:rPr lang="en-US" dirty="0"/>
              <a:t>Information is the key commodity for decision making because it has a practicality that data lacks.</a:t>
            </a:r>
          </a:p>
          <a:p>
            <a:r>
              <a:rPr lang="en-US" dirty="0"/>
              <a:t>Information Theory will have a leading role in the future because it quantifies uncertainty, and together with machine learning can lead to optimization of information content.</a:t>
            </a:r>
          </a:p>
          <a:p>
            <a:r>
              <a:rPr lang="en-US" dirty="0"/>
              <a:t>When we change the information flow in a complex system, we change the system, so this is also the best tool for management. 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357886"/>
            <a:ext cx="807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Principe J., Information Theoretic Learning, Springer Inf. Science and Statistics, 2010. </a:t>
            </a:r>
          </a:p>
        </p:txBody>
      </p:sp>
    </p:spTree>
    <p:extLst>
      <p:ext uri="{BB962C8B-B14F-4D97-AF65-F5344CB8AC3E}">
        <p14:creationId xmlns:p14="http://schemas.microsoft.com/office/powerpoint/2010/main" val="149569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87513" y="231775"/>
            <a:ext cx="86042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Arial" charset="0"/>
                <a:ea typeface="ＭＳ Ｐゴシック" charset="-128"/>
              </a:rPr>
              <a:t>Our Technology World is Impressive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274" y="5951095"/>
            <a:ext cx="339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Amazon.com</a:t>
            </a:r>
            <a:r>
              <a:rPr lang="en-US" b="1" dirty="0"/>
              <a:t> Distribution Centers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48" y="1550737"/>
            <a:ext cx="429260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81" y="3485649"/>
            <a:ext cx="3810000" cy="252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00" y="3810000"/>
            <a:ext cx="21844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211" y="1021405"/>
            <a:ext cx="3810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1065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83" y="1925195"/>
            <a:ext cx="3962400" cy="2565400"/>
          </a:xfrm>
          <a:prstGeom prst="rect">
            <a:avLst/>
          </a:prstGeom>
        </p:spPr>
      </p:pic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87513" y="231775"/>
            <a:ext cx="86042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Arial" charset="0"/>
                <a:ea typeface="ＭＳ Ｐゴシック" charset="-128"/>
              </a:rPr>
              <a:t>Our Technology World is Impressive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274" y="5951095"/>
            <a:ext cx="6512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 data center Lulea, Sweden (Artic Circle)~ 300 million US$</a:t>
            </a:r>
          </a:p>
          <a:p>
            <a:r>
              <a:rPr lang="en-US" dirty="0"/>
              <a:t>Facebook process 350 million photographs, 4.5 billion “likes,” </a:t>
            </a:r>
          </a:p>
          <a:p>
            <a:r>
              <a:rPr lang="en-US" dirty="0"/>
              <a:t>and 10 billion messages a day. Refrigeration power ratio 3--&gt; 1.04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6175"/>
            <a:ext cx="3175389" cy="1771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07895"/>
            <a:ext cx="40894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174" y="1146175"/>
            <a:ext cx="3810000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874" y="4279160"/>
            <a:ext cx="3797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2670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87513" y="231775"/>
            <a:ext cx="86042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Arial" charset="0"/>
                <a:ea typeface="ＭＳ Ｐゴシック" charset="-128"/>
              </a:rPr>
              <a:t>Our Technology World is Impressive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0" y="3513221"/>
            <a:ext cx="3810000" cy="23407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0" y="1057275"/>
            <a:ext cx="3810000" cy="2269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169" y="2364054"/>
            <a:ext cx="3486912" cy="2644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520" y="5854007"/>
            <a:ext cx="7119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National Ignition Facility, Lawrence Livermore Labs</a:t>
            </a:r>
          </a:p>
          <a:p>
            <a:r>
              <a:rPr lang="en-US" dirty="0"/>
              <a:t>total energy is amplified 10</a:t>
            </a:r>
            <a:r>
              <a:rPr lang="en-US" baseline="30000" dirty="0"/>
              <a:t>18</a:t>
            </a:r>
            <a:r>
              <a:rPr lang="en-US" dirty="0"/>
              <a:t> from 1 billionth of a joule to 4 million joules</a:t>
            </a:r>
          </a:p>
          <a:p>
            <a:r>
              <a:rPr lang="en-US" dirty="0"/>
              <a:t>—all in a few millionths of a second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4237337"/>
            <a:ext cx="38100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6763" y="1057275"/>
            <a:ext cx="3810000" cy="28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630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87513" y="231775"/>
            <a:ext cx="86042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Arial" charset="0"/>
                <a:ea typeface="ＭＳ Ｐゴシック" charset="-128"/>
              </a:rPr>
              <a:t>Our Technology World is Impressive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26" y="6488668"/>
            <a:ext cx="487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Robotic Surgery and the new medical Diagnostics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6" y="1146175"/>
            <a:ext cx="3892143" cy="231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463" y="1034035"/>
            <a:ext cx="2514600" cy="251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2292350"/>
            <a:ext cx="2844800" cy="2273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2979" y="3711575"/>
            <a:ext cx="3810000" cy="2857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36" y="3548635"/>
            <a:ext cx="3797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1060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87513" y="231775"/>
            <a:ext cx="86042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Arial" charset="0"/>
                <a:ea typeface="ＭＳ Ｐゴシック" charset="-128"/>
              </a:rPr>
              <a:t>Our Technology World is Impressive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26" y="6488668"/>
            <a:ext cx="464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Brain Computer Interfaces to help the disabled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" y="1146175"/>
            <a:ext cx="3933658" cy="2591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2751"/>
            <a:ext cx="3976063" cy="2220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213" y="1036735"/>
            <a:ext cx="3797300" cy="283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638" y="2456186"/>
            <a:ext cx="3810000" cy="288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085" y="4043308"/>
            <a:ext cx="2591556" cy="259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878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59370" y="231775"/>
            <a:ext cx="9332393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latin typeface="Arial" charset="0"/>
                <a:ea typeface="ＭＳ Ｐゴシック" charset="-128"/>
              </a:rPr>
              <a:t>Trend to Brain Centric Technologies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13347" y="1372965"/>
            <a:ext cx="10515600" cy="4773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brain is an internal representation system.</a:t>
            </a:r>
          </a:p>
          <a:p>
            <a:r>
              <a:rPr lang="en-US" dirty="0"/>
              <a:t>Life in society is difficult because requires brain to brain communication</a:t>
            </a:r>
          </a:p>
          <a:p>
            <a:r>
              <a:rPr lang="en-US" dirty="0"/>
              <a:t>Throughout history we invented ways of copying with this problem:  culture, language, books, and now the web repositories.</a:t>
            </a:r>
          </a:p>
          <a:p>
            <a:r>
              <a:rPr lang="en-US" dirty="0"/>
              <a:t>AI is going to bridge brains and create an external intelligent society to facilitate access and diffusion of information amongst humans. </a:t>
            </a:r>
          </a:p>
          <a:p>
            <a:r>
              <a:rPr lang="en-US" dirty="0"/>
              <a:t>This will drastically accelerate changes in the way we live and organize society.  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57892223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23332</TotalTime>
  <Words>2168</Words>
  <Application>Microsoft Macintosh PowerPoint</Application>
  <PresentationFormat>Widescreen</PresentationFormat>
  <Paragraphs>274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Wingdings</vt:lpstr>
      <vt:lpstr>Office Theme</vt:lpstr>
      <vt:lpstr>A Brief History of Neural Network Field</vt:lpstr>
      <vt:lpstr>Humans and their Impressive Technologies </vt:lpstr>
      <vt:lpstr>Our Technology World is Impressive</vt:lpstr>
      <vt:lpstr>Our Technology World is Impressive</vt:lpstr>
      <vt:lpstr>Our Technology World is Impressive</vt:lpstr>
      <vt:lpstr>Our Technology World is Impressive</vt:lpstr>
      <vt:lpstr>Our Technology World is Impressive</vt:lpstr>
      <vt:lpstr>Our Technology World is Impressive</vt:lpstr>
      <vt:lpstr>Trend to Brain Centric Technologies</vt:lpstr>
      <vt:lpstr>Master Slave Tools: The Dawn of a New Era </vt:lpstr>
      <vt:lpstr>After The War… Josiah Macy Foundation Meetings (1946-53) </vt:lpstr>
      <vt:lpstr>Warren McCulloch  Neurophysiologist   (1943)</vt:lpstr>
      <vt:lpstr> Norbert Wiener –Mathematician Cybernetics (1948)</vt:lpstr>
      <vt:lpstr> John von Neumann–Mathematician Inventor of Digital Computer (1952) </vt:lpstr>
      <vt:lpstr>Claude Shannon  Electrical Eng.   (1948)</vt:lpstr>
      <vt:lpstr>W.G. Walter Neurophysiologist and Roboticist (1950)</vt:lpstr>
      <vt:lpstr>Jo C. R. Licklider  Psychologist  (1960)</vt:lpstr>
      <vt:lpstr>Frank Rosenblatt Psychologist (1956)</vt:lpstr>
      <vt:lpstr>Donald O. Hebb Psychologist (1949)</vt:lpstr>
      <vt:lpstr>Marvin Minsky Cognitive Scientist</vt:lpstr>
      <vt:lpstr>Bernard Widrow Electrical Engineer</vt:lpstr>
      <vt:lpstr>Stephen Grossberg Computational Neuroscience</vt:lpstr>
      <vt:lpstr>Kunihiko Fukushima Computer Scientist</vt:lpstr>
      <vt:lpstr>Paul Werbos Econometrics</vt:lpstr>
      <vt:lpstr>David Rumelhart Psychologist</vt:lpstr>
      <vt:lpstr>Jeoffrey Hinton Computer Scientist</vt:lpstr>
      <vt:lpstr>Teuvo Kohonen Electrical Engineer</vt:lpstr>
      <vt:lpstr>Michael I. Jordan Psychology &amp; Statistician</vt:lpstr>
      <vt:lpstr>Vladimir Vapnik Statistician</vt:lpstr>
      <vt:lpstr>Yiann Lecun Computer Scientist</vt:lpstr>
      <vt:lpstr>Jurgen Schmidhuber Computer Scientist</vt:lpstr>
      <vt:lpstr>Cycles in Neural Network Research</vt:lpstr>
      <vt:lpstr>Explaining the last Upswing</vt:lpstr>
      <vt:lpstr>Looking at the Future</vt:lpstr>
      <vt:lpstr>Looking at the Future</vt:lpstr>
      <vt:lpstr>Conclusions I</vt:lpstr>
      <vt:lpstr>Conclusions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Society</dc:title>
  <dc:creator>Principe,Jose C</dc:creator>
  <cp:lastModifiedBy>Principe,Jose C</cp:lastModifiedBy>
  <cp:revision>93</cp:revision>
  <dcterms:created xsi:type="dcterms:W3CDTF">2016-11-03T14:25:07Z</dcterms:created>
  <dcterms:modified xsi:type="dcterms:W3CDTF">2019-08-22T14:44:45Z</dcterms:modified>
</cp:coreProperties>
</file>